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</p:sldIdLst>
  <p:sldSz cy="5715000" cx="9144000"/>
  <p:notesSz cx="6858000" cy="9144000"/>
  <p:embeddedFontLst>
    <p:embeddedFont>
      <p:font typeface="Old Standard TT"/>
      <p:regular r:id="rId94"/>
      <p:bold r:id="rId95"/>
      <p:italic r:id="rId9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42" Type="http://schemas.openxmlformats.org/officeDocument/2006/relationships/slide" Target="slides/slide37.xml"/><Relationship Id="rId86" Type="http://schemas.openxmlformats.org/officeDocument/2006/relationships/slide" Target="slides/slide81.xml"/><Relationship Id="rId41" Type="http://schemas.openxmlformats.org/officeDocument/2006/relationships/slide" Target="slides/slide36.xml"/><Relationship Id="rId85" Type="http://schemas.openxmlformats.org/officeDocument/2006/relationships/slide" Target="slides/slide80.xml"/><Relationship Id="rId44" Type="http://schemas.openxmlformats.org/officeDocument/2006/relationships/slide" Target="slides/slide39.xml"/><Relationship Id="rId88" Type="http://schemas.openxmlformats.org/officeDocument/2006/relationships/slide" Target="slides/slide83.xml"/><Relationship Id="rId43" Type="http://schemas.openxmlformats.org/officeDocument/2006/relationships/slide" Target="slides/slide38.xml"/><Relationship Id="rId87" Type="http://schemas.openxmlformats.org/officeDocument/2006/relationships/slide" Target="slides/slide82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slide" Target="slides/slide74.xml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95" Type="http://schemas.openxmlformats.org/officeDocument/2006/relationships/font" Target="fonts/OldStandardTT-bold.fntdata"/><Relationship Id="rId50" Type="http://schemas.openxmlformats.org/officeDocument/2006/relationships/slide" Target="slides/slide45.xml"/><Relationship Id="rId94" Type="http://schemas.openxmlformats.org/officeDocument/2006/relationships/font" Target="fonts/OldStandardTT-regular.fntdata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96" Type="http://schemas.openxmlformats.org/officeDocument/2006/relationships/font" Target="fonts/OldStandardTT-italic.fntdata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" name="Google Shape;119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6" name="Google Shape;28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3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a588c550f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fa588c550f_0_1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0" name="Google Shape;42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5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9" name="Google Shape;449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8" name="Google Shape;45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5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4" name="Google Shape;504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97d974c9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e97d974c9f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7d974c9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e97d974c9f_0_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97d974c9f_0_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1" name="Google Shape;531;ge97d974c9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ge97d974c9f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97d974c9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ge97d974c9f_0_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97d974c9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ge97d974c9f_0_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97d974c9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e97d974c9f_0_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97d974c9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ge97d974c9f_0_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97d974c9f_0_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3" name="Google Shape;583;ge97d974c9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e97d974c9f_0_5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97d974c9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ge97d974c9f_0_7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97d974c9f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ge97d974c9f_0_7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97d974c9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e97d974c9f_0_8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97d974c9f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ge97d974c9f_0_9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97d974c9f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ge97d974c9f_0_10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97d974c9f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ge97d974c9f_0_1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97d974c9f_0_1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4" name="Google Shape;644;ge97d974c9f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ge97d974c9f_0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97d974c9f_0_1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1" name="Google Shape;661;ge97d974c9f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http://www.labcognition.com/onlinehelp/en/CIE_1976_L_a_b__color_model.htm</a:t>
            </a:r>
            <a:endParaRPr/>
          </a:p>
        </p:txBody>
      </p:sp>
      <p:sp>
        <p:nvSpPr>
          <p:cNvPr id="662" name="Google Shape;662;ge97d974c9f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e97d974c9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ge97d974c9f_0_1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97d974c9f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ge97d974c9f_0_1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e97d974c9f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e97d974c9f_0_15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97d974c9f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e97d974c9f_0_16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e97d974c9f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ge97d974c9f_0_17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97d974c9f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ge97d974c9f_0_17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97d974c9f_0_18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9" name="Google Shape;719;ge97d974c9f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e97d974c9f_0_1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d974c9f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ge97d974c9f_0_19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97d974c9f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ge97d974c9f_0_19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e97d974c9f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e97d974c9f_0_20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97d974c9f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ge97d974c9f_0_2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9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a588c550f_0_9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a588c550f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https://9gag.com/gag/aB2DMRN?ref=android</a:t>
            </a:r>
            <a:endParaRPr/>
          </a:p>
        </p:txBody>
      </p:sp>
      <p:sp>
        <p:nvSpPr>
          <p:cNvPr id="762" name="Google Shape;762;gfa588c550f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97d974c9f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ge97d974c9f_0_2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97d974c9f_0_2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7" name="Google Shape;777;ge97d974c9f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e97d974c9f_0_2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97d974c9f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ge97d974c9f_0_2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97d974c9f_0_2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8" name="Google Shape;798;ge97d974c9f_0_2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97d974c9f_0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5" name="Google Shape;805;ge97d974c9f_0_2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97d974c9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2" name="Google Shape;812;ge97d974c9f_0_26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97d974c9f_0_26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e97d974c9f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ge97d974c9f_0_26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e97d974c9f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6" name="Google Shape;836;ge97d974c9f_0_28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fa588c550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5" name="Google Shape;845;gfa588c550f_0_10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16530" l="0" r="0" t="1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jp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37.png"/><Relationship Id="rId5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4.png"/><Relationship Id="rId4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3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Relationship Id="rId4" Type="http://schemas.openxmlformats.org/officeDocument/2006/relationships/image" Target="../media/image4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jp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6" Type="http://schemas.openxmlformats.org/officeDocument/2006/relationships/image" Target="../media/image35.png"/><Relationship Id="rId7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6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jpg"/><Relationship Id="rId4" Type="http://schemas.openxmlformats.org/officeDocument/2006/relationships/image" Target="../media/image26.jpg"/><Relationship Id="rId5" Type="http://schemas.openxmlformats.org/officeDocument/2006/relationships/image" Target="../media/image27.png"/><Relationship Id="rId6" Type="http://schemas.openxmlformats.org/officeDocument/2006/relationships/image" Target="../media/image4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64.png"/><Relationship Id="rId4" Type="http://schemas.openxmlformats.org/officeDocument/2006/relationships/image" Target="../media/image26.jpg"/><Relationship Id="rId5" Type="http://schemas.openxmlformats.org/officeDocument/2006/relationships/image" Target="../media/image38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7.png"/><Relationship Id="rId4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7.png"/><Relationship Id="rId4" Type="http://schemas.openxmlformats.org/officeDocument/2006/relationships/image" Target="../media/image4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8.png"/><Relationship Id="rId4" Type="http://schemas.openxmlformats.org/officeDocument/2006/relationships/image" Target="../media/image4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2.png"/><Relationship Id="rId4" Type="http://schemas.openxmlformats.org/officeDocument/2006/relationships/image" Target="../media/image6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2.png"/><Relationship Id="rId4" Type="http://schemas.openxmlformats.org/officeDocument/2006/relationships/image" Target="../media/image59.png"/><Relationship Id="rId5" Type="http://schemas.openxmlformats.org/officeDocument/2006/relationships/image" Target="../media/image5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8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0.jpg"/><Relationship Id="rId4" Type="http://schemas.openxmlformats.org/officeDocument/2006/relationships/image" Target="../media/image10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9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7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11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88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7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86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8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80.png"/><Relationship Id="rId4" Type="http://schemas.openxmlformats.org/officeDocument/2006/relationships/image" Target="../media/image77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83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02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99.png"/><Relationship Id="rId4" Type="http://schemas.openxmlformats.org/officeDocument/2006/relationships/image" Target="../media/image96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89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08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08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91.png"/><Relationship Id="rId4" Type="http://schemas.openxmlformats.org/officeDocument/2006/relationships/image" Target="../media/image94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9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2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98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07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97.png"/><Relationship Id="rId4" Type="http://schemas.openxmlformats.org/officeDocument/2006/relationships/image" Target="../media/image101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95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03.jpg"/><Relationship Id="rId4" Type="http://schemas.openxmlformats.org/officeDocument/2006/relationships/image" Target="../media/image100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21: Sistema de Cores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Células fotorreceptoras retinais: cones e bastonetes</a:t>
            </a:r>
            <a:endParaRPr/>
          </a:p>
        </p:txBody>
      </p:sp>
      <p:sp>
        <p:nvSpPr>
          <p:cNvPr id="111" name="Google Shape;111;p14"/>
          <p:cNvSpPr txBox="1"/>
          <p:nvPr>
            <p:ph idx="1" type="body"/>
          </p:nvPr>
        </p:nvSpPr>
        <p:spPr>
          <a:xfrm>
            <a:off x="161114" y="838985"/>
            <a:ext cx="48630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lang="pt-BR" sz="1800"/>
              <a:t>Bastonetes</a:t>
            </a:r>
            <a:r>
              <a:rPr lang="pt-BR" sz="1800"/>
              <a:t> são receptores primários em condições de luz muito baixa (condições "escotópicas"), por ex. luz da lua</a:t>
            </a:r>
            <a:endParaRPr/>
          </a:p>
          <a:p>
            <a:pPr indent="-177750" lvl="0" marL="1777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~120 milhões de bastonetes no olho</a:t>
            </a:r>
            <a:endParaRPr/>
          </a:p>
          <a:p>
            <a:pPr indent="-177750" lvl="0" marL="1777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Percebe apenas tons de cinza, sem cor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lang="pt-BR" sz="1800"/>
              <a:t>Cones</a:t>
            </a:r>
            <a:r>
              <a:rPr lang="pt-BR" sz="1800"/>
              <a:t> são receptores primários em níveis de luz típicos ("fotópico")</a:t>
            </a:r>
            <a:endParaRPr/>
          </a:p>
          <a:p>
            <a:pPr indent="-177750" lvl="0" marL="1777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~6-7 milhões de cones no olho</a:t>
            </a:r>
            <a:endParaRPr/>
          </a:p>
          <a:p>
            <a:pPr indent="-177750" lvl="0" marL="1777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Três tipos de cones, cada um com sensibilidade espectral diferente</a:t>
            </a:r>
            <a:endParaRPr/>
          </a:p>
          <a:p>
            <a:pPr indent="-177750" lvl="0" marL="1777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Proporciona sensação de cor</a:t>
            </a:r>
            <a:endParaRPr/>
          </a:p>
        </p:txBody>
      </p:sp>
      <p:sp>
        <p:nvSpPr>
          <p:cNvPr id="112" name="Google Shape;112;p1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6660297" y="4490701"/>
            <a:ext cx="2304900" cy="2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http://ebooks.bfwpub.com/life.php </a:t>
            </a:r>
            <a:endParaRPr sz="700"/>
          </a:p>
        </p:txBody>
      </p:sp>
      <p:pic>
        <p:nvPicPr>
          <p:cNvPr descr="page13image38998496" id="114" name="Google Shape;11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56909" y="1533627"/>
            <a:ext cx="3893127" cy="29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7796901" y="1182725"/>
            <a:ext cx="80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cones</a:t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5056900" y="1202725"/>
            <a:ext cx="134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bastonetes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Resposta Espectral de Células Cone Humanas</a:t>
            </a:r>
            <a:endParaRPr/>
          </a:p>
        </p:txBody>
      </p:sp>
      <p:sp>
        <p:nvSpPr>
          <p:cNvPr id="123" name="Google Shape;123;p15"/>
          <p:cNvSpPr txBox="1"/>
          <p:nvPr>
            <p:ph idx="1" type="body"/>
          </p:nvPr>
        </p:nvSpPr>
        <p:spPr>
          <a:xfrm>
            <a:off x="390550" y="838983"/>
            <a:ext cx="8428200" cy="7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Três tipos de células cônicas: S, M e L (correspondendo ao pico de resposta em comprimentos de onda curtos, médios e longos)</a:t>
            </a:r>
            <a:endParaRPr/>
          </a:p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4image38998912" id="125" name="Google Shape;125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73995" y="1564978"/>
            <a:ext cx="5140037" cy="3770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 rot="-5400000">
            <a:off x="1602725" y="3417702"/>
            <a:ext cx="2547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normalizada</a:t>
            </a:r>
            <a:endParaRPr sz="1000"/>
          </a:p>
        </p:txBody>
      </p:sp>
      <p:sp>
        <p:nvSpPr>
          <p:cNvPr id="127" name="Google Shape;127;p15"/>
          <p:cNvSpPr/>
          <p:nvPr/>
        </p:nvSpPr>
        <p:spPr>
          <a:xfrm>
            <a:off x="2908624" y="5269450"/>
            <a:ext cx="5106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 de onda (nm)</a:t>
            </a:r>
            <a:endParaRPr sz="1000"/>
          </a:p>
        </p:txBody>
      </p:sp>
      <p:sp>
        <p:nvSpPr>
          <p:cNvPr id="128" name="Google Shape;128;p15"/>
          <p:cNvSpPr txBox="1"/>
          <p:nvPr/>
        </p:nvSpPr>
        <p:spPr>
          <a:xfrm>
            <a:off x="190475" y="2180900"/>
            <a:ext cx="2344500" cy="1267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50">
                <a:solidFill>
                  <a:srgbClr val="202122"/>
                </a:solidFill>
                <a:highlight>
                  <a:srgbClr val="FFFFFF"/>
                </a:highlight>
              </a:rPr>
              <a:t>Picos de Sensibilidade</a:t>
            </a:r>
            <a:endParaRPr sz="15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50">
                <a:solidFill>
                  <a:srgbClr val="202122"/>
                </a:solidFill>
                <a:highlight>
                  <a:srgbClr val="FFFFFF"/>
                </a:highlight>
              </a:rPr>
              <a:t>S</a:t>
            </a:r>
            <a:r>
              <a:rPr lang="pt-BR" sz="1550">
                <a:solidFill>
                  <a:srgbClr val="202122"/>
                </a:solidFill>
                <a:highlight>
                  <a:srgbClr val="FFFFFF"/>
                </a:highlight>
              </a:rPr>
              <a:t>hort: 420–440 nm</a:t>
            </a:r>
            <a:endParaRPr b="1" sz="15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550">
                <a:solidFill>
                  <a:srgbClr val="202122"/>
                </a:solidFill>
                <a:highlight>
                  <a:srgbClr val="FFFFFF"/>
                </a:highlight>
              </a:rPr>
              <a:t>M</a:t>
            </a:r>
            <a:r>
              <a:rPr lang="pt-BR" sz="1550">
                <a:solidFill>
                  <a:srgbClr val="202122"/>
                </a:solidFill>
                <a:highlight>
                  <a:srgbClr val="FFFFFF"/>
                </a:highlight>
              </a:rPr>
              <a:t>edium: 534–545 nm</a:t>
            </a:r>
            <a:endParaRPr b="1" sz="15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550">
                <a:solidFill>
                  <a:srgbClr val="202122"/>
                </a:solidFill>
                <a:highlight>
                  <a:srgbClr val="FFFFFF"/>
                </a:highlight>
              </a:rPr>
              <a:t>L</a:t>
            </a:r>
            <a:r>
              <a:rPr lang="pt-BR" sz="1550">
                <a:solidFill>
                  <a:srgbClr val="202122"/>
                </a:solidFill>
                <a:highlight>
                  <a:srgbClr val="FFFFFF"/>
                </a:highlight>
              </a:rPr>
              <a:t>ong: </a:t>
            </a:r>
            <a:r>
              <a:rPr lang="pt-BR" sz="1550">
                <a:solidFill>
                  <a:srgbClr val="202122"/>
                </a:solidFill>
                <a:highlight>
                  <a:srgbClr val="FFFFFF"/>
                </a:highlight>
              </a:rPr>
              <a:t>564–580 nm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/>
          <p:nvPr>
            <p:ph type="title"/>
          </p:nvPr>
        </p:nvSpPr>
        <p:spPr>
          <a:xfrm>
            <a:off x="5646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Fração de três tipos de células cônicas varia amplamente</a:t>
            </a:r>
            <a:endParaRPr/>
          </a:p>
        </p:txBody>
      </p:sp>
      <p:sp>
        <p:nvSpPr>
          <p:cNvPr id="134" name="Google Shape;134;p16"/>
          <p:cNvSpPr txBox="1"/>
          <p:nvPr>
            <p:ph idx="1" type="body"/>
          </p:nvPr>
        </p:nvSpPr>
        <p:spPr>
          <a:xfrm>
            <a:off x="111883" y="838985"/>
            <a:ext cx="8893574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Distribuição de cones na borda da fóvea em 12 pessoas diferentes com visão de cores normal. Observe a alta variabilidade da porcentagem dos diferentes tipos de células cônicas. (imagem em cor falsa)</a:t>
            </a:r>
            <a:endParaRPr/>
          </a:p>
        </p:txBody>
      </p:sp>
      <p:sp>
        <p:nvSpPr>
          <p:cNvPr id="135" name="Google Shape;135;p1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5image38994960" id="136" name="Google Shape;13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598" y="1915337"/>
            <a:ext cx="4644804" cy="349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1345644" y="5462783"/>
            <a:ext cx="706581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Hofer, H. et al. J. Neurosci. 2005;25:9669-9679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Um modelo simples de detector de luz</a:t>
            </a:r>
            <a:endParaRPr/>
          </a:p>
        </p:txBody>
      </p:sp>
      <p:sp>
        <p:nvSpPr>
          <p:cNvPr id="143" name="Google Shape;143;p1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7image38814112" id="144" name="Google Shape;14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1225" y="711950"/>
            <a:ext cx="6861550" cy="39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6559347" y="5374590"/>
            <a:ext cx="1843774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Marschner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{&quot;code&quot;:&quot;$$X=\\int_{}^{}s\\left(\\lambda\\right)r\\left(\\lambda\\right)d\\lambda$$&quot;,&quot;type&quot;:&quot;$$&quot;,&quot;aid&quot;:null,&quot;font&quot;:{&quot;size&quot;:12,&quot;color&quot;:&quot;#000000&quot;,&quot;family&quot;:&quot;Arial&quot;},&quot;backgroundColorModified&quot;:null,&quot;backgroundColor&quot;:&quot;#FFFFFF&quot;,&quot;id&quot;:&quot;1&quot;,&quot;ts&quot;:1636550976740,&quot;cs&quot;:&quot;dfkDTTR0yFuYYUbc594Fjw==&quot;,&quot;size&quot;:{&quot;width&quot;:152.33333333333334,&quot;height&quot;:41.833333333333336}}" id="146" name="Google Shape;14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914" y="4706650"/>
            <a:ext cx="2832751" cy="7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Matemática da detecção de luz</a:t>
            </a:r>
            <a:endParaRPr/>
          </a:p>
        </p:txBody>
      </p:sp>
      <p:sp>
        <p:nvSpPr>
          <p:cNvPr id="153" name="Google Shape;153;p18"/>
          <p:cNvSpPr txBox="1"/>
          <p:nvPr>
            <p:ph idx="1" type="body"/>
          </p:nvPr>
        </p:nvSpPr>
        <p:spPr>
          <a:xfrm>
            <a:off x="390550" y="762774"/>
            <a:ext cx="8428200" cy="259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 mesma matemática é transportada para as distribuições de potência espectral</a:t>
            </a:r>
            <a:endParaRPr/>
          </a:p>
          <a:p>
            <a:pPr indent="-229699" lvl="0" marL="269999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/>
              <a:t>A luz que entra no detector tem sua distribuição de potência espectral, s(λ)</a:t>
            </a:r>
            <a:endParaRPr/>
          </a:p>
          <a:p>
            <a:pPr indent="-229699" lvl="0" marL="269999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/>
              <a:t>O detector tem sua sensibilidade espectral ou resposta espectral, r(λ)</a:t>
            </a:r>
            <a:endParaRPr sz="2200"/>
          </a:p>
        </p:txBody>
      </p:sp>
      <p:sp>
        <p:nvSpPr>
          <p:cNvPr id="154" name="Google Shape;154;p1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1176132" y="4691349"/>
            <a:ext cx="1383712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medido</a:t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2825353" y="5053594"/>
            <a:ext cx="207364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espectro de entrada</a:t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5177077" y="5041397"/>
            <a:ext cx="261687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sensibilidade do detector</a:t>
            </a:r>
            <a:endParaRPr/>
          </a:p>
        </p:txBody>
      </p:sp>
      <p:cxnSp>
        <p:nvCxnSpPr>
          <p:cNvPr id="158" name="Google Shape;158;p18"/>
          <p:cNvCxnSpPr>
            <a:stCxn id="155" idx="0"/>
          </p:cNvCxnSpPr>
          <p:nvPr/>
        </p:nvCxnSpPr>
        <p:spPr>
          <a:xfrm flipH="1" rot="10800000">
            <a:off x="1867988" y="4154049"/>
            <a:ext cx="407700" cy="5373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59" name="Google Shape;159;p18"/>
          <p:cNvCxnSpPr>
            <a:stCxn id="156" idx="0"/>
          </p:cNvCxnSpPr>
          <p:nvPr/>
        </p:nvCxnSpPr>
        <p:spPr>
          <a:xfrm flipH="1" rot="10800000">
            <a:off x="3862175" y="4176094"/>
            <a:ext cx="531900" cy="8775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0" name="Google Shape;160;p18"/>
          <p:cNvCxnSpPr>
            <a:stCxn id="157" idx="0"/>
          </p:cNvCxnSpPr>
          <p:nvPr/>
        </p:nvCxnSpPr>
        <p:spPr>
          <a:xfrm rot="10800000">
            <a:off x="5431012" y="4176197"/>
            <a:ext cx="1054500" cy="865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pic>
        <p:nvPicPr>
          <p:cNvPr descr="{&quot;code&quot;:&quot;$$X=\\int_{}^{}s\\left(\\lambda\\right)r\\left(\\lambda\\right)d\\lambda$$&quot;,&quot;type&quot;:&quot;$$&quot;,&quot;aid&quot;:null,&quot;font&quot;:{&quot;size&quot;:12,&quot;color&quot;:&quot;#000000&quot;,&quot;family&quot;:&quot;Arial&quot;},&quot;backgroundColorModified&quot;:null,&quot;backgroundColor&quot;:&quot;#FFFFFF&quot;,&quot;id&quot;:&quot;1&quot;,&quot;ts&quot;:1636550976740,&quot;cs&quot;:&quot;dfkDTTR0yFuYYUbc594Fjw==&quot;,&quot;size&quot;:{&quot;width&quot;:152.33333333333334,&quot;height&quot;:41.833333333333336}}" id="161" name="Google Shape;16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705" y="3287775"/>
            <a:ext cx="3995076" cy="10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Matemática da detecção de luz</a:t>
            </a:r>
            <a:endParaRPr/>
          </a:p>
        </p:txBody>
      </p:sp>
      <p:sp>
        <p:nvSpPr>
          <p:cNvPr id="167" name="Google Shape;167;p19"/>
          <p:cNvSpPr txBox="1"/>
          <p:nvPr>
            <p:ph idx="1" type="body"/>
          </p:nvPr>
        </p:nvSpPr>
        <p:spPr>
          <a:xfrm>
            <a:off x="390548" y="838985"/>
            <a:ext cx="8635886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Se pensarmos em s e r como representações discretas e amostradas (vetores) em vez de funções contínuas, esta operação integral é um produto escalar: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Podemos escrever essa expressão na forma matricial:</a:t>
            </a:r>
            <a:endParaRPr/>
          </a:p>
        </p:txBody>
      </p:sp>
      <p:sp>
        <p:nvSpPr>
          <p:cNvPr id="168" name="Google Shape;168;p1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9796" y="3962582"/>
            <a:ext cx="3684407" cy="15818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backgroundColor&quot;:&quot;#FFFFFF&quot;,&quot;font&quot;:{&quot;color&quot;:&quot;#000000&quot;,&quot;family&quot;:&quot;Arial&quot;,&quot;size&quot;:23},&quot;code&quot;:&quot;$$X=s\\cdot r$$&quot;,&quot;type&quot;:&quot;$$&quot;,&quot;backgroundColorModified&quot;:false,&quot;id&quot;:&quot;1&quot;,&quot;ts&quot;:1636551060454,&quot;cs&quot;:&quot;jycdFLNPH8UbRjK+08q4Iw==&quot;,&quot;size&quot;:{&quot;width&quot;:136.16666666666666,&quot;height&quot;:25}}"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925" y="2348150"/>
            <a:ext cx="2410150" cy="4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dimensionalidade de ∞ a 1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Densidade Espectral é uma função do comprimento de onda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(∞ - sinal dimensional)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 detector o </a:t>
            </a:r>
            <a:r>
              <a:rPr lang="pt-BR"/>
              <a:t>resultado é um valor escalar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(1 - sinal unidimensional)</a:t>
            </a:r>
            <a:endParaRPr/>
          </a:p>
        </p:txBody>
      </p: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Resposta Espectral de Células Cone Humanas</a:t>
            </a:r>
            <a:endParaRPr/>
          </a:p>
        </p:txBody>
      </p:sp>
      <p:sp>
        <p:nvSpPr>
          <p:cNvPr id="183" name="Google Shape;183;p21"/>
          <p:cNvSpPr txBox="1"/>
          <p:nvPr>
            <p:ph idx="1" type="body"/>
          </p:nvPr>
        </p:nvSpPr>
        <p:spPr>
          <a:xfrm>
            <a:off x="390548" y="838985"/>
            <a:ext cx="8428232" cy="1099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vez de um detector como antes, agora temos três detectores (células cone S, M, L), cada um com uma curva de resposta espectral diferente</a:t>
            </a:r>
            <a:endParaRPr/>
          </a:p>
        </p:txBody>
      </p:sp>
      <p:sp>
        <p:nvSpPr>
          <p:cNvPr id="184" name="Google Shape;184;p2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2image39059088" id="185" name="Google Shape;185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8" y="2541470"/>
            <a:ext cx="2630078" cy="21806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4image38998912" id="186" name="Google Shape;186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8200" y="1870918"/>
            <a:ext cx="4545725" cy="333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 rot="-5400000">
            <a:off x="2659650" y="3578375"/>
            <a:ext cx="27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normalizada</a:t>
            </a:r>
            <a:endParaRPr sz="1000"/>
          </a:p>
        </p:txBody>
      </p:sp>
      <p:sp>
        <p:nvSpPr>
          <p:cNvPr id="188" name="Google Shape;188;p21"/>
          <p:cNvSpPr/>
          <p:nvPr/>
        </p:nvSpPr>
        <p:spPr>
          <a:xfrm>
            <a:off x="4466250" y="5168000"/>
            <a:ext cx="394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 de onda (nm)</a:t>
            </a:r>
            <a:endParaRPr sz="1000"/>
          </a:p>
        </p:txBody>
      </p:sp>
      <p:sp>
        <p:nvSpPr>
          <p:cNvPr id="189" name="Google Shape;189;p21"/>
          <p:cNvSpPr/>
          <p:nvPr/>
        </p:nvSpPr>
        <p:spPr>
          <a:xfrm>
            <a:off x="4292326" y="1553475"/>
            <a:ext cx="321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pt-BR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pt-BR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r>
              <a:rPr lang="pt-BR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pt-BR" sz="2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 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Resposta Espectral de Células Cone Humanas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390548" y="838985"/>
            <a:ext cx="8428232" cy="10990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vez de um detector como antes, agora temos três detectores (células cone S, M, L), cada um com uma curva de resposta espectral diferente</a:t>
            </a:r>
            <a:endParaRPr/>
          </a:p>
        </p:txBody>
      </p:sp>
      <p:sp>
        <p:nvSpPr>
          <p:cNvPr id="196" name="Google Shape;196;p2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154624" y="2356800"/>
            <a:ext cx="3825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Escrito como produtos vetoria</a:t>
            </a:r>
            <a:r>
              <a:rPr lang="pt-BR" sz="1600">
                <a:solidFill>
                  <a:schemeClr val="dk1"/>
                </a:solidFill>
              </a:rPr>
              <a:t>is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2228" y="2839346"/>
            <a:ext cx="13843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154621" y="4114775"/>
            <a:ext cx="269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Formulação matricial: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1520" y="4547060"/>
            <a:ext cx="25654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4image38998912" id="201" name="Google Shape;20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58200" y="1870918"/>
            <a:ext cx="4545725" cy="333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/>
          <p:nvPr/>
        </p:nvSpPr>
        <p:spPr>
          <a:xfrm rot="-5400000">
            <a:off x="2659650" y="3578375"/>
            <a:ext cx="2710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normalizada</a:t>
            </a:r>
            <a:endParaRPr sz="1000"/>
          </a:p>
        </p:txBody>
      </p:sp>
      <p:sp>
        <p:nvSpPr>
          <p:cNvPr id="203" name="Google Shape;203;p22"/>
          <p:cNvSpPr/>
          <p:nvPr/>
        </p:nvSpPr>
        <p:spPr>
          <a:xfrm>
            <a:off x="4466250" y="5168000"/>
            <a:ext cx="3941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 de onda (nm)</a:t>
            </a:r>
            <a:endParaRPr sz="1000"/>
          </a:p>
        </p:txBody>
      </p:sp>
      <p:sp>
        <p:nvSpPr>
          <p:cNvPr id="204" name="Google Shape;204;p22"/>
          <p:cNvSpPr/>
          <p:nvPr/>
        </p:nvSpPr>
        <p:spPr>
          <a:xfrm>
            <a:off x="4292326" y="1553475"/>
            <a:ext cx="3215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pt-BR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pt-BR" sz="2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 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dimensionalidade de ∞ a 3</a:t>
            </a:r>
            <a:endParaRPr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cada posição na retina humana: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Densidade Espectral é uma função do comprimento de onda (teoricamen</a:t>
            </a:r>
            <a:r>
              <a:rPr lang="pt-BR"/>
              <a:t>te ∞ comprim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entos de onda, logo</a:t>
            </a:r>
            <a:r>
              <a:rPr lang="pt-BR"/>
              <a:t> dimensão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/>
              <a:t>∞)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3 tipos de cones próximos a essa posição produzem três valores escalares (sinal tridimensional)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Cores</a:t>
            </a:r>
            <a:endParaRPr/>
          </a:p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image56423888" id="39" name="Google Shape;39;p6"/>
          <p:cNvPicPr preferRelativeResize="0"/>
          <p:nvPr/>
        </p:nvPicPr>
        <p:blipFill rotWithShape="1">
          <a:blip r:embed="rId3">
            <a:alphaModFix/>
          </a:blip>
          <a:srcRect b="0" l="0" r="0" t="10472"/>
          <a:stretch/>
        </p:blipFill>
        <p:spPr>
          <a:xfrm>
            <a:off x="822107" y="755855"/>
            <a:ext cx="6952361" cy="466815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/>
          <p:nvPr/>
        </p:nvSpPr>
        <p:spPr>
          <a:xfrm>
            <a:off x="5615773" y="5408281"/>
            <a:ext cx="2940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Science Media Group.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Sistema Visual Humano</a:t>
            </a:r>
            <a:endParaRPr/>
          </a:p>
        </p:txBody>
      </p:sp>
      <p:sp>
        <p:nvSpPr>
          <p:cNvPr id="217" name="Google Shape;217;p24"/>
          <p:cNvSpPr txBox="1"/>
          <p:nvPr>
            <p:ph idx="1" type="body"/>
          </p:nvPr>
        </p:nvSpPr>
        <p:spPr>
          <a:xfrm>
            <a:off x="237505" y="737420"/>
            <a:ext cx="8778675" cy="46733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2900" lvl="0" marL="16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O olho humano não mede cada comprimento de onda de luz, logo o </a:t>
            </a:r>
            <a:r>
              <a:rPr lang="pt-BR" sz="1800"/>
              <a:t>cérebro não recebe a informações dessa forma</a:t>
            </a:r>
            <a:endParaRPr/>
          </a:p>
          <a:p>
            <a:pPr indent="-162900" lvl="0" marL="16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Em vez disso, o olho mede apenas três valores de resposta (S, M, L) em cada posição no campo visual, e esta é apenas a informação espectral disponível para o cérebro</a:t>
            </a:r>
            <a:endParaRPr/>
          </a:p>
          <a:p>
            <a:pPr indent="-162900" lvl="0" marL="162900" rtl="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Este é o resultado da integração do espectro de entrada contra funções de resposta dos cones S, M, L</a:t>
            </a:r>
            <a:endParaRPr/>
          </a:p>
        </p:txBody>
      </p:sp>
      <p:sp>
        <p:nvSpPr>
          <p:cNvPr id="218" name="Google Shape;218;p2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5image18671984" id="219" name="Google Shape;21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0352" y="2976732"/>
            <a:ext cx="7591121" cy="2738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Metamerismo</a:t>
            </a:r>
            <a:endParaRPr/>
          </a:p>
        </p:txBody>
      </p:sp>
      <p:sp>
        <p:nvSpPr>
          <p:cNvPr id="225" name="Google Shape;225;p2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Metâmetros são dois espectros diferentes (∞-dim) que se projetam para a mesma resposta (S, M, L) (3-dim).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</a:t>
            </a:r>
            <a:r>
              <a:rPr lang="pt-BR" u="sng"/>
              <a:t>Parecerão ter a mesma cor para um humano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existência de metâmeros é crítica para a reprodução de cores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Não precisamos reproduzir todo o espectro de uma cena do mundo real para visualizarmos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Exemplo: um metamerismo pode reproduzir a cor percebida de uma cena do mundo real em uma tela com pixels de apenas três cores</a:t>
            </a:r>
            <a:endParaRPr/>
          </a:p>
        </p:txBody>
      </p:sp>
      <p:sp>
        <p:nvSpPr>
          <p:cNvPr id="226" name="Google Shape;226;p2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Metamerismo</a:t>
            </a:r>
            <a:endParaRPr/>
          </a:p>
        </p:txBody>
      </p:sp>
      <p:sp>
        <p:nvSpPr>
          <p:cNvPr id="232" name="Google Shape;232;p26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correspondência de cores é uma ilusão importante que é entendida quantitativamente</a:t>
            </a:r>
            <a:endParaRPr/>
          </a:p>
        </p:txBody>
      </p:sp>
      <p:sp>
        <p:nvSpPr>
          <p:cNvPr id="233" name="Google Shape;233;p2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8image18570352" id="234" name="Google Shape;23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8112" y="1616947"/>
            <a:ext cx="3327984" cy="38576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8image18568688" id="235" name="Google Shape;23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3516" y="1616947"/>
            <a:ext cx="2861529" cy="374609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7397110" y="5474610"/>
            <a:ext cx="113524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[Brian Wandell]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28image18567232" id="237" name="Google Shape;237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29688" y="1799305"/>
            <a:ext cx="1128743" cy="10581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8image18566192" id="238" name="Google Shape;238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15517" y="1900699"/>
            <a:ext cx="773675" cy="7736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8image18566192" id="239" name="Google Shape;239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97362" y="1829876"/>
            <a:ext cx="773675" cy="7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Metamerismo (mesma percepção de cor)</a:t>
            </a:r>
            <a:endParaRPr/>
          </a:p>
        </p:txBody>
      </p:sp>
      <p:pic>
        <p:nvPicPr>
          <p:cNvPr descr="page29image18764672" id="245" name="Google Shape;24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4565" y="838985"/>
            <a:ext cx="562019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46" name="Google Shape;246;p2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7397110" y="5474610"/>
            <a:ext cx="1135247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[Brian Wandell]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Reproduzindo Cores: Cores Aditivas</a:t>
            </a:r>
            <a:endParaRPr/>
          </a:p>
        </p:txBody>
      </p:sp>
      <p:sp>
        <p:nvSpPr>
          <p:cNvPr id="253" name="Google Shape;253;p28"/>
          <p:cNvSpPr txBox="1"/>
          <p:nvPr>
            <p:ph idx="1" type="body"/>
          </p:nvPr>
        </p:nvSpPr>
        <p:spPr>
          <a:xfrm>
            <a:off x="84172" y="838985"/>
            <a:ext cx="6021660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Dado um conjunto de luzes primárias, cada uma com sua própria distribuição espectral (por exemplo, pixels de exibição R, G, B):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ajustar o brilho dessas luzes e adicioná-las para produzir um subespaço linear de distribuição espectral: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cor agora é descrita pelo valores escalares:</a:t>
            </a:r>
            <a:endParaRPr/>
          </a:p>
        </p:txBody>
      </p:sp>
      <p:sp>
        <p:nvSpPr>
          <p:cNvPr id="254" name="Google Shape;254;p2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2image18740640" id="255" name="Google Shape;25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5832" y="976380"/>
            <a:ext cx="2701263" cy="392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33947" y="1826545"/>
            <a:ext cx="3822825" cy="52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8554" y="3584557"/>
            <a:ext cx="4987391" cy="51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1891" y="4693281"/>
            <a:ext cx="1886222" cy="693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Lembrando: Como funcionam os pixels no LCD</a:t>
            </a:r>
            <a:endParaRPr/>
          </a:p>
        </p:txBody>
      </p:sp>
      <p:sp>
        <p:nvSpPr>
          <p:cNvPr id="264" name="Google Shape;264;p29"/>
          <p:cNvSpPr txBox="1"/>
          <p:nvPr>
            <p:ph idx="1" type="body"/>
          </p:nvPr>
        </p:nvSpPr>
        <p:spPr>
          <a:xfrm>
            <a:off x="357884" y="4807974"/>
            <a:ext cx="8428232" cy="7933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geometria de subpixel R, G, B.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Efetivamente, três luzes em cada localização (x, y).</a:t>
            </a:r>
            <a:endParaRPr/>
          </a:p>
        </p:txBody>
      </p:sp>
      <p:sp>
        <p:nvSpPr>
          <p:cNvPr id="265" name="Google Shape;265;p2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3image18581536" id="266" name="Google Shape;266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1596" y="711165"/>
            <a:ext cx="3652684" cy="36526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3image18582784" id="267" name="Google Shape;267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59720" y="711165"/>
            <a:ext cx="3652684" cy="36526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631675" y="4331005"/>
            <a:ext cx="365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iPhone 6S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4859850" y="4331000"/>
            <a:ext cx="3652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Galaxy S5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Dificuldade da Reprodução de Cores</a:t>
            </a:r>
            <a:endParaRPr/>
          </a:p>
        </p:txBody>
      </p:sp>
      <p:sp>
        <p:nvSpPr>
          <p:cNvPr id="275" name="Google Shape;275;p30"/>
          <p:cNvSpPr txBox="1"/>
          <p:nvPr>
            <p:ph idx="1" type="body"/>
          </p:nvPr>
        </p:nvSpPr>
        <p:spPr>
          <a:xfrm>
            <a:off x="986451" y="3016749"/>
            <a:ext cx="7931407" cy="2318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espectro desejado                         espectro obtido na tela</a:t>
            </a:r>
            <a:endParaRPr/>
          </a:p>
        </p:txBody>
      </p:sp>
      <p:sp>
        <p:nvSpPr>
          <p:cNvPr id="276" name="Google Shape;276;p3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4image18552096" id="277" name="Google Shape;27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2755" y="838985"/>
            <a:ext cx="2717223" cy="1801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4image18550432" id="278" name="Google Shape;278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8803" y="696431"/>
            <a:ext cx="3809977" cy="2161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4image18552096" id="279" name="Google Shape;27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5453" y="855680"/>
            <a:ext cx="2717223" cy="1801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4image33416576" id="280" name="Google Shape;280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77016" y="1626901"/>
            <a:ext cx="1127008" cy="30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446811" y="2951617"/>
            <a:ext cx="637016" cy="51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616804" y="3417788"/>
            <a:ext cx="28956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/>
          <p:nvPr/>
        </p:nvSpPr>
        <p:spPr>
          <a:xfrm>
            <a:off x="917114" y="4136327"/>
            <a:ext cx="7595289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Objetivo: em cada pixel, escolha os valores R, G, B para exibição de forma que a cor de saída corresponda à aparência da cor de destino no mundo real.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cores primárias para TVs de tubo</a:t>
            </a:r>
            <a:endParaRPr/>
          </a:p>
        </p:txBody>
      </p:sp>
      <p:pic>
        <p:nvPicPr>
          <p:cNvPr descr="page36image18564736" id="290" name="Google Shape;2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4730" y="626335"/>
            <a:ext cx="6539867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91" name="Google Shape;291;p3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2048875" y="4827800"/>
            <a:ext cx="557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 de onda (nm)</a:t>
            </a:r>
            <a:endParaRPr sz="900"/>
          </a:p>
        </p:txBody>
      </p:sp>
      <p:sp>
        <p:nvSpPr>
          <p:cNvPr id="293" name="Google Shape;293;p31"/>
          <p:cNvSpPr/>
          <p:nvPr/>
        </p:nvSpPr>
        <p:spPr>
          <a:xfrm rot="-5400000">
            <a:off x="-351825" y="2538301"/>
            <a:ext cx="35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emissão (watts/m</a:t>
            </a:r>
            <a:r>
              <a:rPr baseline="30000"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/>
          </a:p>
        </p:txBody>
      </p:sp>
      <p:sp>
        <p:nvSpPr>
          <p:cNvPr id="294" name="Google Shape;294;p31"/>
          <p:cNvSpPr/>
          <p:nvPr/>
        </p:nvSpPr>
        <p:spPr>
          <a:xfrm>
            <a:off x="814156" y="5320070"/>
            <a:ext cx="7581014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Curvas determinadas pelas propriedades de emissão do fósforo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cores primárias para TVs de LCD</a:t>
            </a:r>
            <a:endParaRPr/>
          </a:p>
        </p:txBody>
      </p:sp>
      <p:sp>
        <p:nvSpPr>
          <p:cNvPr id="301" name="Google Shape;301;p3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469700" y="5243875"/>
            <a:ext cx="8001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Curvas determinadas pelas propriedades de emissão da luz de fundo e filtros</a:t>
            </a:r>
            <a:endParaRPr sz="1300"/>
          </a:p>
        </p:txBody>
      </p:sp>
      <p:pic>
        <p:nvPicPr>
          <p:cNvPr descr="page37image18647696" id="303" name="Google Shape;303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002" y="800106"/>
            <a:ext cx="4553089" cy="44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09" name="Google Shape;309;p3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710004" y="2940550"/>
            <a:ext cx="32709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espectro de entrada s</a:t>
            </a:r>
            <a:endParaRPr/>
          </a:p>
        </p:txBody>
      </p:sp>
      <p:pic>
        <p:nvPicPr>
          <p:cNvPr descr="page34image18552096" id="311" name="Google Shape;311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2515" y="838985"/>
            <a:ext cx="2717223" cy="1801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4image18550432" id="312" name="Google Shape;312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8563" y="696431"/>
            <a:ext cx="3809977" cy="2161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4image18552096" id="313" name="Google Shape;31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25213" y="855680"/>
            <a:ext cx="2717224" cy="18014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4image33416576" id="314" name="Google Shape;31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36776" y="1626901"/>
            <a:ext cx="1127008" cy="30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53001" y="3892299"/>
            <a:ext cx="4294549" cy="15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/>
        </p:nvSpPr>
        <p:spPr>
          <a:xfrm>
            <a:off x="758000" y="3513950"/>
            <a:ext cx="7804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chemeClr val="dk1"/>
                </a:solidFill>
              </a:rPr>
              <a:t>Como descobrir que valores de RGB teremos para uma amostra de cor?</a:t>
            </a:r>
            <a:endParaRPr b="1" sz="1900"/>
          </a:p>
        </p:txBody>
      </p:sp>
      <p:sp>
        <p:nvSpPr>
          <p:cNvPr id="317" name="Google Shape;317;p33"/>
          <p:cNvSpPr txBox="1"/>
          <p:nvPr/>
        </p:nvSpPr>
        <p:spPr>
          <a:xfrm>
            <a:off x="4890326" y="2927725"/>
            <a:ext cx="33870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valores de R, G, B?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Os Componentes Fundamentais da Luz</a:t>
            </a:r>
            <a:endParaRPr/>
          </a:p>
        </p:txBody>
      </p:sp>
      <p:sp>
        <p:nvSpPr>
          <p:cNvPr id="46" name="Google Shape;46;p7"/>
          <p:cNvSpPr txBox="1"/>
          <p:nvPr>
            <p:ph idx="1" type="body"/>
          </p:nvPr>
        </p:nvSpPr>
        <p:spPr>
          <a:xfrm>
            <a:off x="221675" y="4287974"/>
            <a:ext cx="8797500" cy="11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2900" lvl="0" marL="16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Newton mostrou que a luz do sol pode ser subdividida em um arco-íris com um prisma</a:t>
            </a:r>
            <a:endParaRPr/>
          </a:p>
          <a:p>
            <a:pPr indent="-162900" lvl="0" marL="1629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luz resultante não pode ser subdividida com um segundo prisma</a:t>
            </a:r>
            <a:endParaRPr/>
          </a:p>
        </p:txBody>
      </p:sp>
      <p:sp>
        <p:nvSpPr>
          <p:cNvPr id="47" name="Google Shape;47;p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image39258144" id="48" name="Google Shape;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144" y="629654"/>
            <a:ext cx="5250874" cy="35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23" name="Google Shape;323;p3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Espectro produzido pela exibição dos valores R, G, B:</a:t>
            </a:r>
            <a:endParaRPr/>
          </a:p>
        </p:txBody>
      </p:sp>
      <p:sp>
        <p:nvSpPr>
          <p:cNvPr id="324" name="Google Shape;324;p3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1811" y="1248619"/>
            <a:ext cx="6192953" cy="196318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4image18550432" id="326" name="Google Shape;32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1931" y="3355558"/>
            <a:ext cx="3809977" cy="2161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4image18552096" id="327" name="Google Shape;327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28581" y="3514807"/>
            <a:ext cx="2717223" cy="180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33" name="Google Shape;333;p3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Que cor percebemos quando olhamos para a tela?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Queremos que este espectro exibido seja um metamerismo para o espectro alvo do mundo real.</a:t>
            </a:r>
            <a:endParaRPr/>
          </a:p>
        </p:txBody>
      </p:sp>
      <p:sp>
        <p:nvSpPr>
          <p:cNvPr id="334" name="Google Shape;334;p3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5356" y="1291540"/>
            <a:ext cx="6279087" cy="250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41" name="Google Shape;341;p36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Cor percebida para espectros de exibição com valores R, G, B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Cor percebida para espectros da cena real, 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reproduzimos a cor de s? Defina essas linhas iguais e resolva para R, G, B como uma função de s!</a:t>
            </a:r>
            <a:endParaRPr/>
          </a:p>
        </p:txBody>
      </p:sp>
      <p:sp>
        <p:nvSpPr>
          <p:cNvPr id="342" name="Google Shape;342;p3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7019" l="0" r="0" t="0"/>
          <a:stretch/>
        </p:blipFill>
        <p:spPr>
          <a:xfrm>
            <a:off x="1140350" y="1288725"/>
            <a:ext cx="6863299" cy="13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99269" y="3026886"/>
            <a:ext cx="4791840" cy="143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50" name="Google Shape;350;p37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</a:t>
            </a:r>
            <a:endParaRPr/>
          </a:p>
        </p:txBody>
      </p:sp>
      <p:sp>
        <p:nvSpPr>
          <p:cNvPr id="351" name="Google Shape;351;p3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14" y="1322788"/>
            <a:ext cx="8930571" cy="355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58" name="Google Shape;358;p3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 (forma #1):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 (forma #2):</a:t>
            </a:r>
            <a:endParaRPr/>
          </a:p>
        </p:txBody>
      </p:sp>
      <p:sp>
        <p:nvSpPr>
          <p:cNvPr id="359" name="Google Shape;359;p3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0" name="Google Shape;36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4999" y="1225150"/>
            <a:ext cx="7694973" cy="216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477" y="3877090"/>
            <a:ext cx="5677046" cy="166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67" name="Google Shape;367;p39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 (forma #3):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68" name="Google Shape;368;p3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6629" y="1280449"/>
            <a:ext cx="8467085" cy="198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Problemas na Reprodução das Cores:</a:t>
            </a:r>
            <a:br>
              <a:rPr lang="pt-BR"/>
            </a:br>
            <a:r>
              <a:rPr lang="pt-BR"/>
              <a:t>Não existe luz negativa</a:t>
            </a:r>
            <a:endParaRPr/>
          </a:p>
        </p:txBody>
      </p:sp>
      <p:sp>
        <p:nvSpPr>
          <p:cNvPr id="375" name="Google Shape;375;p40"/>
          <p:cNvSpPr txBox="1"/>
          <p:nvPr>
            <p:ph idx="1" type="body"/>
          </p:nvPr>
        </p:nvSpPr>
        <p:spPr>
          <a:xfrm>
            <a:off x="390548" y="1250066"/>
            <a:ext cx="8428232" cy="40850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valores R, G, B devem ser positivos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Display primário não pode emitir luz negativa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Mas a solução certamente pode produzir valores R, G, B negativos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que significam os valores negativos de R, G, B?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tela não consegue reproduzir fisicamente a cor desejada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cor desejada está fora da gama de cores da tela (mais sobre isso mais tarde)</a:t>
            </a:r>
            <a:endParaRPr/>
          </a:p>
        </p:txBody>
      </p:sp>
      <p:sp>
        <p:nvSpPr>
          <p:cNvPr id="376" name="Google Shape;376;p4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Experiência de combinação de cores aditivas</a:t>
            </a:r>
            <a:endParaRPr/>
          </a:p>
        </p:txBody>
      </p:sp>
      <p:sp>
        <p:nvSpPr>
          <p:cNvPr id="382" name="Google Shape;382;p41"/>
          <p:cNvSpPr txBox="1"/>
          <p:nvPr>
            <p:ph idx="1" type="body"/>
          </p:nvPr>
        </p:nvSpPr>
        <p:spPr>
          <a:xfrm>
            <a:off x="390548" y="4201610"/>
            <a:ext cx="8428232" cy="11335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Mostrar espectro de luz de teste à esquerda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Misture "primárias" à direita até que as cores correspondam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As primárias não precisam ser RGB necessariamente</a:t>
            </a:r>
            <a:endParaRPr/>
          </a:p>
        </p:txBody>
      </p:sp>
      <p:sp>
        <p:nvSpPr>
          <p:cNvPr id="383" name="Google Shape;383;p4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image18649776" id="384" name="Google Shape;384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9067" y="725239"/>
            <a:ext cx="7605866" cy="329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Experiência de correspondência de cores RGB CIE</a:t>
            </a:r>
            <a:endParaRPr/>
          </a:p>
        </p:txBody>
      </p:sp>
      <p:sp>
        <p:nvSpPr>
          <p:cNvPr id="390" name="Google Shape;390;p42"/>
          <p:cNvSpPr txBox="1"/>
          <p:nvPr>
            <p:ph idx="1" type="body"/>
          </p:nvPr>
        </p:nvSpPr>
        <p:spPr>
          <a:xfrm>
            <a:off x="265471" y="838985"/>
            <a:ext cx="85533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Mesma configuração que a correspondência de cores aditiva antes, mas as primárias são luzes monocromáticas (comprimento de onda único) dos seguintes comprimentos de onda definidos pelo padrão CIE RGB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luz de teste também é monocromática.</a:t>
            </a:r>
            <a:endParaRPr/>
          </a:p>
        </p:txBody>
      </p:sp>
      <p:sp>
        <p:nvSpPr>
          <p:cNvPr id="391" name="Google Shape;391;p4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3image34209216" id="392" name="Google Shape;392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8472" y="1743335"/>
            <a:ext cx="6567054" cy="268745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3image34207344" id="393" name="Google Shape;393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01704" y="5058532"/>
            <a:ext cx="3593169" cy="51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</a:t>
            </a:r>
            <a:endParaRPr/>
          </a:p>
        </p:txBody>
      </p:sp>
      <p:sp>
        <p:nvSpPr>
          <p:cNvPr id="399" name="Google Shape;399;p43"/>
          <p:cNvSpPr txBox="1"/>
          <p:nvPr>
            <p:ph idx="1" type="body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indent="0" lvl="0" marL="0" rtl="0" algn="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400" name="Google Shape;400;p4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1" name="Google Shape;40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15378" y="650204"/>
            <a:ext cx="5789189" cy="463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espectro visível da luz</a:t>
            </a:r>
            <a:endParaRPr/>
          </a:p>
        </p:txBody>
      </p:sp>
      <p:sp>
        <p:nvSpPr>
          <p:cNvPr id="54" name="Google Shape;54;p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Radiação eletromagnética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Oscilações de diferentes frequências (comprimentos de onda)</a:t>
            </a:r>
            <a:endParaRPr/>
          </a:p>
        </p:txBody>
      </p:sp>
      <p:sp>
        <p:nvSpPr>
          <p:cNvPr id="55" name="Google Shape;55;p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5image38831744" id="56" name="Google Shape;5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54724" y="1513758"/>
            <a:ext cx="7281355" cy="38969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/>
          <p:nvPr/>
        </p:nvSpPr>
        <p:spPr>
          <a:xfrm>
            <a:off x="1981200" y="5435906"/>
            <a:ext cx="639466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https://commons.wikimedia.org/wiki/File:EM_spectrum.svg#/media/File:EM_spectrum.svg 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</a:t>
            </a:r>
            <a:endParaRPr/>
          </a:p>
        </p:txBody>
      </p:sp>
      <p:sp>
        <p:nvSpPr>
          <p:cNvPr id="407" name="Google Shape;407;p44"/>
          <p:cNvSpPr txBox="1"/>
          <p:nvPr>
            <p:ph idx="1" type="body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indent="0" lvl="0" marL="0" rtl="0" algn="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408" name="Google Shape;408;p4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9" name="Google Shape;40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0696" y="609143"/>
            <a:ext cx="7114471" cy="476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</a:t>
            </a:r>
            <a:endParaRPr/>
          </a:p>
        </p:txBody>
      </p:sp>
      <p:sp>
        <p:nvSpPr>
          <p:cNvPr id="415" name="Google Shape;415;p45"/>
          <p:cNvSpPr txBox="1"/>
          <p:nvPr>
            <p:ph idx="1" type="body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indent="0" lvl="0" marL="0" rtl="0" algn="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416" name="Google Shape;416;p4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7" name="Google Shape;41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82389" y="896396"/>
            <a:ext cx="6024061" cy="407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</a:t>
            </a:r>
            <a:endParaRPr/>
          </a:p>
        </p:txBody>
      </p:sp>
      <p:sp>
        <p:nvSpPr>
          <p:cNvPr id="424" name="Google Shape;424;p46"/>
          <p:cNvSpPr txBox="1"/>
          <p:nvPr>
            <p:ph idx="1" type="body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indent="0" lvl="0" marL="0" rtl="0" algn="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425" name="Google Shape;425;p4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26" name="Google Shape;42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9559" y="937193"/>
            <a:ext cx="6452005" cy="416122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/>
          <p:nvPr/>
        </p:nvSpPr>
        <p:spPr>
          <a:xfrm>
            <a:off x="6828288" y="1122224"/>
            <a:ext cx="1684116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das cores prim</a:t>
            </a:r>
            <a:r>
              <a:rPr lang="pt-BR" sz="1700">
                <a:solidFill>
                  <a:schemeClr val="dk1"/>
                </a:solidFill>
              </a:rPr>
              <a:t>á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rias para fazer o casamento</a:t>
            </a:r>
            <a:endParaRPr sz="1300"/>
          </a:p>
        </p:txBody>
      </p:sp>
      <p:cxnSp>
        <p:nvCxnSpPr>
          <p:cNvPr id="428" name="Google Shape;428;p46"/>
          <p:cNvCxnSpPr/>
          <p:nvPr/>
        </p:nvCxnSpPr>
        <p:spPr>
          <a:xfrm>
            <a:off x="7662441" y="2420027"/>
            <a:ext cx="0" cy="437473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 2:</a:t>
            </a:r>
            <a:endParaRPr/>
          </a:p>
        </p:txBody>
      </p:sp>
      <p:sp>
        <p:nvSpPr>
          <p:cNvPr id="435" name="Google Shape;435;p47"/>
          <p:cNvSpPr txBox="1"/>
          <p:nvPr>
            <p:ph idx="1" type="body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indent="0" lvl="0" marL="0" rtl="0" algn="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436" name="Google Shape;436;p4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8158" y="1015385"/>
            <a:ext cx="4680547" cy="40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 2:</a:t>
            </a:r>
            <a:endParaRPr/>
          </a:p>
        </p:txBody>
      </p:sp>
      <p:sp>
        <p:nvSpPr>
          <p:cNvPr id="444" name="Google Shape;444;p48"/>
          <p:cNvSpPr txBox="1"/>
          <p:nvPr>
            <p:ph idx="1" type="body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indent="0" lvl="0" marL="0" rtl="0" algn="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445" name="Google Shape;445;p4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46" name="Google Shape;44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80018" y="1012294"/>
            <a:ext cx="5887938" cy="398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 2:</a:t>
            </a:r>
            <a:endParaRPr/>
          </a:p>
        </p:txBody>
      </p:sp>
      <p:sp>
        <p:nvSpPr>
          <p:cNvPr id="453" name="Google Shape;453;p49"/>
          <p:cNvSpPr txBox="1"/>
          <p:nvPr>
            <p:ph idx="1" type="body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indent="0" lvl="0" marL="0" rtl="0" algn="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454" name="Google Shape;454;p4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9089" y="1047680"/>
            <a:ext cx="5991088" cy="39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 2:</a:t>
            </a:r>
            <a:endParaRPr/>
          </a:p>
        </p:txBody>
      </p:sp>
      <p:sp>
        <p:nvSpPr>
          <p:cNvPr id="462" name="Google Shape;462;p50"/>
          <p:cNvSpPr txBox="1"/>
          <p:nvPr>
            <p:ph idx="1" type="body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indent="0" lvl="0" marL="0" rtl="0" algn="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463" name="Google Shape;463;p5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64" name="Google Shape;464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3745" y="497012"/>
            <a:ext cx="7426467" cy="445588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/>
          <p:nvPr/>
        </p:nvSpPr>
        <p:spPr>
          <a:xfrm>
            <a:off x="6517675" y="551275"/>
            <a:ext cx="199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das cores prim</a:t>
            </a:r>
            <a:r>
              <a:rPr lang="pt-BR" sz="1700">
                <a:solidFill>
                  <a:schemeClr val="dk1"/>
                </a:solidFill>
              </a:rPr>
              <a:t>á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rias para fazer o casamento</a:t>
            </a:r>
            <a:endParaRPr sz="1300"/>
          </a:p>
        </p:txBody>
      </p:sp>
      <p:sp>
        <p:nvSpPr>
          <p:cNvPr id="466" name="Google Shape;466;p50"/>
          <p:cNvSpPr/>
          <p:nvPr/>
        </p:nvSpPr>
        <p:spPr>
          <a:xfrm>
            <a:off x="276200" y="1392054"/>
            <a:ext cx="2569742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Dizemos que uma quantidade "negativa" de p</a:t>
            </a:r>
            <a:r>
              <a:rPr baseline="-25000"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necessária para fazer a correspondência, porque adicionamos ao lado da cor de referência.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casamento de cores no experimento é linear</a:t>
            </a:r>
            <a:endParaRPr/>
          </a:p>
        </p:txBody>
      </p:sp>
      <p:sp>
        <p:nvSpPr>
          <p:cNvPr id="472" name="Google Shape;472;p5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73" name="Google Shape;473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5165" y="629655"/>
            <a:ext cx="6913670" cy="497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de Casamento de Cores</a:t>
            </a:r>
            <a:endParaRPr/>
          </a:p>
        </p:txBody>
      </p:sp>
      <p:sp>
        <p:nvSpPr>
          <p:cNvPr id="479" name="Google Shape;479;p52"/>
          <p:cNvSpPr txBox="1"/>
          <p:nvPr>
            <p:ph idx="1" type="body"/>
          </p:nvPr>
        </p:nvSpPr>
        <p:spPr>
          <a:xfrm>
            <a:off x="390548" y="838986"/>
            <a:ext cx="8428232" cy="4219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analise de reprodução de cores em álgebra linear</a:t>
            </a:r>
            <a:endParaRPr/>
          </a:p>
        </p:txBody>
      </p:sp>
      <p:sp>
        <p:nvSpPr>
          <p:cNvPr id="480" name="Google Shape;480;p5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81" name="Google Shape;481;p52"/>
          <p:cNvSpPr txBox="1"/>
          <p:nvPr/>
        </p:nvSpPr>
        <p:spPr>
          <a:xfrm>
            <a:off x="390548" y="4357549"/>
            <a:ext cx="8428232" cy="12437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Esta matriz Nx3 contém, como vetores de linha,</a:t>
            </a:r>
            <a:b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"funções de correspondência de cores"</a:t>
            </a:r>
            <a:endParaRPr/>
          </a:p>
          <a:p>
            <a:pPr indent="0" lvl="0" marL="0" marR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associado às luzes primárias sR, sG, sB.</a:t>
            </a:r>
            <a:endParaRPr b="0"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2" name="Google Shape;48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0099" y="1389997"/>
            <a:ext cx="7608060" cy="2935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de correspondência de cores RGB CIE</a:t>
            </a:r>
            <a:endParaRPr/>
          </a:p>
        </p:txBody>
      </p:sp>
      <p:sp>
        <p:nvSpPr>
          <p:cNvPr id="488" name="Google Shape;488;p5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gráfico representa quanto de cada luz primária RGB CIE deve ser combinada para corresponder a uma luz monocromática de comprimento de onda dado no eixo x</a:t>
            </a:r>
            <a:endParaRPr/>
          </a:p>
        </p:txBody>
      </p:sp>
      <p:sp>
        <p:nvSpPr>
          <p:cNvPr id="489" name="Google Shape;489;p5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5image51028736" id="490" name="Google Shape;490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3928" y="1924724"/>
            <a:ext cx="4957011" cy="34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3"/>
          <p:cNvSpPr/>
          <p:nvPr/>
        </p:nvSpPr>
        <p:spPr>
          <a:xfrm>
            <a:off x="1983200" y="5390575"/>
            <a:ext cx="572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Cuidado: essas não são curvas de resposta ou espectros primários!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Densidade Espectral</a:t>
            </a:r>
            <a:endParaRPr/>
          </a:p>
        </p:txBody>
      </p:sp>
      <p:sp>
        <p:nvSpPr>
          <p:cNvPr id="63" name="Google Shape;63;p9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Descreve como um sinal será distribuído na suas frequências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Par medição de cores é a </a:t>
            </a:r>
            <a:r>
              <a:rPr lang="pt-BR"/>
              <a:t>quantidade de luz presente em cada unidade de co</a:t>
            </a:r>
            <a:r>
              <a:rPr lang="pt-BR"/>
              <a:t>mprimento de onda.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As unidades usadas em geral são watts/nm, porém também pode ser </a:t>
            </a:r>
            <a:r>
              <a:rPr lang="pt-BR"/>
              <a:t>adimensionais</a:t>
            </a:r>
            <a:r>
              <a:rPr lang="pt-BR"/>
              <a:t>.</a:t>
            </a:r>
            <a:endParaRPr/>
          </a:p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75" y="3142746"/>
            <a:ext cx="3697699" cy="19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36594"/>
            <a:ext cx="3697699" cy="195978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/>
        </p:nvSpPr>
        <p:spPr>
          <a:xfrm>
            <a:off x="578075" y="5385074"/>
            <a:ext cx="7750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>
                <a:solidFill>
                  <a:schemeClr val="dk1"/>
                </a:solidFill>
              </a:rPr>
              <a:t>https://www.cataia.com/2019/08/02/o-que-e-melhor-para-medir-a-cor-densitometro-ou-espectrofotometro/</a:t>
            </a:r>
            <a:endParaRPr sz="3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Reprodução de cores com funções correspondentes</a:t>
            </a:r>
            <a:endParaRPr/>
          </a:p>
        </p:txBody>
      </p:sp>
      <p:sp>
        <p:nvSpPr>
          <p:cNvPr id="497" name="Google Shape;497;p5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qualquer espectro s, a cor percebida é calculada pelas seguintes fórmulas para as primárias RGB CIE</a:t>
            </a:r>
            <a:endParaRPr/>
          </a:p>
        </p:txBody>
      </p:sp>
      <p:sp>
        <p:nvSpPr>
          <p:cNvPr id="498" name="Google Shape;498;p5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6image50908560" id="499" name="Google Shape;49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3980" y="1685508"/>
            <a:ext cx="4453725" cy="333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8129" y="1987215"/>
            <a:ext cx="3957184" cy="277729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4"/>
          <p:cNvSpPr/>
          <p:nvPr/>
        </p:nvSpPr>
        <p:spPr>
          <a:xfrm>
            <a:off x="1983200" y="5390575"/>
            <a:ext cx="572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Cuidado: essas não são curvas de resposta ou espectros primários!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Reprodução de cores com funções correspondentes</a:t>
            </a:r>
            <a:endParaRPr/>
          </a:p>
        </p:txBody>
      </p:sp>
      <p:sp>
        <p:nvSpPr>
          <p:cNvPr id="508" name="Google Shape;508;p5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qualquer espectro s, a cor percebida é correspondida pelas seguintes fórmulas para dimensionar as primárias RGB CIE</a:t>
            </a:r>
            <a:endParaRPr/>
          </a:p>
        </p:txBody>
      </p:sp>
      <p:sp>
        <p:nvSpPr>
          <p:cNvPr id="509" name="Google Shape;509;p5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6image50908560" id="510" name="Google Shape;510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18030" y="1790383"/>
            <a:ext cx="4453725" cy="333887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5"/>
          <p:cNvSpPr/>
          <p:nvPr/>
        </p:nvSpPr>
        <p:spPr>
          <a:xfrm>
            <a:off x="203525" y="2018325"/>
            <a:ext cx="4453800" cy="23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Escrita como um produto escalar de vetores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Formulação Matricial:</a:t>
            </a:r>
            <a:endParaRPr sz="13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29761" y="2383596"/>
            <a:ext cx="1996306" cy="116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6882" y="4138652"/>
            <a:ext cx="3467099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1983200" y="5390575"/>
            <a:ext cx="5721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Cuidado: essas não são curvas de resposta ou espectros primários!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Cores</a:t>
            </a:r>
            <a:endParaRPr/>
          </a:p>
        </p:txBody>
      </p:sp>
      <p:sp>
        <p:nvSpPr>
          <p:cNvPr id="520" name="Google Shape;520;p56"/>
          <p:cNvSpPr txBox="1"/>
          <p:nvPr>
            <p:ph idx="1" type="body"/>
          </p:nvPr>
        </p:nvSpPr>
        <p:spPr>
          <a:xfrm>
            <a:off x="390550" y="83897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Cada display vai ter um espaço de cores próprio.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defina as cores por quais valores escalares R, G, B irão produzi-los em seu monitor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</a:t>
            </a:r>
            <a:r>
              <a:rPr lang="pt-BR" sz="1800" u="sng"/>
              <a:t>(matematicamente, s = rR + gG + bB para alguns espectros r, g, b)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dependente do dispositivo (depende do gama, fósforo, filtros, backlight, ganhos, etc)</a:t>
            </a:r>
            <a:endParaRPr/>
          </a:p>
        </p:txBody>
      </p:sp>
      <p:sp>
        <p:nvSpPr>
          <p:cNvPr id="521" name="Google Shape;521;p5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Calibrar Cores não é fácil</a:t>
            </a:r>
            <a:endParaRPr/>
          </a:p>
        </p:txBody>
      </p:sp>
      <p:sp>
        <p:nvSpPr>
          <p:cNvPr id="527" name="Google Shape;527;p5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3image51223216" id="528" name="Google Shape;52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2613" y="727202"/>
            <a:ext cx="6498774" cy="487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Cores</a:t>
            </a:r>
            <a:endParaRPr/>
          </a:p>
        </p:txBody>
      </p:sp>
      <p:sp>
        <p:nvSpPr>
          <p:cNvPr id="535" name="Google Shape;535;p5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/>
              <a:t>Portanto, se eu escolher R, G, B olhando para minha tela e enviá-la para você, você pode não ver a mesma cor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u="sng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/>
              <a:t>Também deixa de fora algumas cores (gama limitada), por exemplo, amarelo vivo</a:t>
            </a:r>
            <a:endParaRPr/>
          </a:p>
        </p:txBody>
      </p:sp>
      <p:sp>
        <p:nvSpPr>
          <p:cNvPr id="536" name="Google Shape;536;p5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ful Lion Wallpapers - Top Free Colorful Lion Backgrounds -  WallpaperAccess" id="537" name="Google Shape;537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244" y="2252202"/>
            <a:ext cx="3215145" cy="180852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/>
          <p:nvPr/>
        </p:nvSpPr>
        <p:spPr>
          <a:xfrm>
            <a:off x="6030634" y="5461084"/>
            <a:ext cx="24819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05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https://wallpaperaccess.com/colorful-lion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1827026" y="1882875"/>
            <a:ext cx="117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 mim:</a:t>
            </a:r>
            <a:endParaRPr/>
          </a:p>
        </p:txBody>
      </p:sp>
      <p:pic>
        <p:nvPicPr>
          <p:cNvPr descr="Colorful Lion Wallpapers - Top Free Colorful Lion Backgrounds -  WallpaperAccess" id="540" name="Google Shape;540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09457" y="2252202"/>
            <a:ext cx="3215145" cy="180852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8"/>
          <p:cNvSpPr/>
          <p:nvPr/>
        </p:nvSpPr>
        <p:spPr>
          <a:xfrm>
            <a:off x="5621364" y="1882875"/>
            <a:ext cx="1191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 você: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Cores Padronizados</a:t>
            </a:r>
            <a:endParaRPr/>
          </a:p>
        </p:txBody>
      </p:sp>
      <p:sp>
        <p:nvSpPr>
          <p:cNvPr id="547" name="Google Shape;547;p59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RGB padronizado (sRGB)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define um monitor específico padrão RGB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dispositivos coloridos simulam aquele monitor por calibração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sRGB pode ser usado como um espaço de intercâmbio; amplamente adotado hoje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gama ainda é limitada</a:t>
            </a:r>
            <a:endParaRPr/>
          </a:p>
        </p:txBody>
      </p:sp>
      <p:sp>
        <p:nvSpPr>
          <p:cNvPr id="548" name="Google Shape;548;p5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791497" y="3769808"/>
            <a:ext cx="7339800" cy="1323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sRGB (padrão Red Green Blue) é um espaço de cores RGB HP e a Microsoft criaram cooperativamente em 1996 para usar em monitores, impressoras e na web. Posteriormente, foi padronizado pelo IEC como IEC 61966-2-1: 1999.</a:t>
            </a:r>
            <a:endParaRPr/>
          </a:p>
        </p:txBody>
      </p:sp>
      <p:sp>
        <p:nvSpPr>
          <p:cNvPr id="550" name="Google Shape;550;p59"/>
          <p:cNvSpPr/>
          <p:nvPr/>
        </p:nvSpPr>
        <p:spPr>
          <a:xfrm>
            <a:off x="6186323" y="5406957"/>
            <a:ext cx="22236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https://en.wikipedia.org/wiki/SRGB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Um espaço de cores universal: CIE XYZ</a:t>
            </a:r>
            <a:endParaRPr/>
          </a:p>
        </p:txBody>
      </p:sp>
      <p:sp>
        <p:nvSpPr>
          <p:cNvPr id="556" name="Google Shape;556;p60"/>
          <p:cNvSpPr txBox="1"/>
          <p:nvPr>
            <p:ph idx="1" type="body"/>
          </p:nvPr>
        </p:nvSpPr>
        <p:spPr>
          <a:xfrm>
            <a:off x="390549" y="838985"/>
            <a:ext cx="36039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Conjunto imaginário de cores primárias padrão X, Y, Z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Projetado de forma que</a:t>
            </a:r>
            <a:endParaRPr/>
          </a:p>
          <a:p>
            <a:pPr indent="-285750" lvl="0" marL="2857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X, Y, Z abrangem todas as cores observáveis</a:t>
            </a:r>
            <a:endParaRPr/>
          </a:p>
          <a:p>
            <a:pPr indent="-285750" lvl="0" marL="2857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As funções de correspondência são estritamente positivas</a:t>
            </a:r>
            <a:endParaRPr/>
          </a:p>
          <a:p>
            <a:pPr indent="-285750" lvl="0" marL="2857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Y é luminância </a:t>
            </a:r>
            <a:endParaRPr/>
          </a:p>
          <a:p>
            <a:pPr indent="-171450" lvl="0" marL="28575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Imaginário porque só pode ser realizado com primárias que são negativas em alguns comprimentos de onda</a:t>
            </a:r>
            <a:endParaRPr/>
          </a:p>
        </p:txBody>
      </p:sp>
      <p:sp>
        <p:nvSpPr>
          <p:cNvPr id="557" name="Google Shape;557;p6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1image34357664" id="558" name="Google Shape;558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2192" y="1392110"/>
            <a:ext cx="4981247" cy="3042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Luminância</a:t>
            </a:r>
            <a:endParaRPr/>
          </a:p>
        </p:txBody>
      </p:sp>
      <p:sp>
        <p:nvSpPr>
          <p:cNvPr id="564" name="Google Shape;564;p61"/>
          <p:cNvSpPr txBox="1"/>
          <p:nvPr>
            <p:ph idx="1" type="body"/>
          </p:nvPr>
        </p:nvSpPr>
        <p:spPr>
          <a:xfrm>
            <a:off x="390548" y="838985"/>
            <a:ext cx="40929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Integral da radiância dimensionado pela eficiência visual de luminosidade.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eficiência luminosa V é a medida de quão brilhante uma luz em um determinado comprimento de onda é percebida pelo olho humano.</a:t>
            </a:r>
            <a:endParaRPr/>
          </a:p>
        </p:txBody>
      </p:sp>
      <p:sp>
        <p:nvSpPr>
          <p:cNvPr id="565" name="Google Shape;565;p6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66" name="Google Shape;56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3915" y="2022978"/>
            <a:ext cx="3733444" cy="11520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22image33649664" id="567" name="Google Shape;567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42504" y="789824"/>
            <a:ext cx="4180973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22679" y="3653469"/>
            <a:ext cx="4445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67200" y="2034219"/>
            <a:ext cx="304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1"/>
          <p:cNvSpPr/>
          <p:nvPr/>
        </p:nvSpPr>
        <p:spPr>
          <a:xfrm>
            <a:off x="4167359" y="5474325"/>
            <a:ext cx="4572000" cy="2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https://upload.wikimedia.org/wikipedia/commons/a/a0/Luminosity.png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Separando Luminância e Cromaticidade</a:t>
            </a:r>
            <a:endParaRPr/>
          </a:p>
        </p:txBody>
      </p:sp>
      <p:sp>
        <p:nvSpPr>
          <p:cNvPr id="576" name="Google Shape;576;p6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Luminância: Y</a:t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t/>
            </a:r>
            <a:endParaRPr sz="1600"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Cromaticidade: x, y, z, definida como</a:t>
            </a:r>
            <a:endParaRPr/>
          </a:p>
        </p:txBody>
      </p:sp>
      <p:sp>
        <p:nvSpPr>
          <p:cNvPr id="577" name="Google Shape;577;p6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78" name="Google Shape;5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6451" y="1905820"/>
            <a:ext cx="2251382" cy="243069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2"/>
          <p:cNvSpPr/>
          <p:nvPr/>
        </p:nvSpPr>
        <p:spPr>
          <a:xfrm>
            <a:off x="639302" y="4791670"/>
            <a:ext cx="7147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vez que x + y + z = 1, só precisamos registrar dois dos três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geralmente se escolhe x e y, levando a coordenadas (x, y, Y)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23image33656688" id="580" name="Google Shape;580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89059" y="639484"/>
            <a:ext cx="3894504" cy="412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Diagrama de cromaticidade CIE</a:t>
            </a:r>
            <a:endParaRPr/>
          </a:p>
        </p:txBody>
      </p:sp>
      <p:sp>
        <p:nvSpPr>
          <p:cNvPr id="587" name="Google Shape;587;p6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4image34400416" id="588" name="Google Shape;58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62690" y="570410"/>
            <a:ext cx="4437990" cy="5030874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3"/>
          <p:cNvSpPr/>
          <p:nvPr/>
        </p:nvSpPr>
        <p:spPr>
          <a:xfrm>
            <a:off x="4955744" y="1086348"/>
            <a:ext cx="3000300" cy="58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Cores espectrais puras (saturadas) ao redor da borda do gráfico</a:t>
            </a:r>
            <a:endParaRPr/>
          </a:p>
        </p:txBody>
      </p:sp>
      <p:sp>
        <p:nvSpPr>
          <p:cNvPr id="590" name="Google Shape;590;p63"/>
          <p:cNvSpPr/>
          <p:nvPr/>
        </p:nvSpPr>
        <p:spPr>
          <a:xfrm>
            <a:off x="84172" y="3935887"/>
            <a:ext cx="2088900" cy="831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Cores menos puras (dessaturadas) no interior do gráfico</a:t>
            </a:r>
            <a:endParaRPr/>
          </a:p>
        </p:txBody>
      </p:sp>
      <p:sp>
        <p:nvSpPr>
          <p:cNvPr id="591" name="Google Shape;591;p63"/>
          <p:cNvSpPr/>
          <p:nvPr/>
        </p:nvSpPr>
        <p:spPr>
          <a:xfrm>
            <a:off x="6696749" y="2670347"/>
            <a:ext cx="2088900" cy="58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Branco no centroide do gráfico (1/3, 1/3)</a:t>
            </a:r>
            <a:endParaRPr/>
          </a:p>
        </p:txBody>
      </p:sp>
      <p:cxnSp>
        <p:nvCxnSpPr>
          <p:cNvPr id="592" name="Google Shape;592;p63"/>
          <p:cNvCxnSpPr>
            <a:stCxn id="591" idx="1"/>
          </p:cNvCxnSpPr>
          <p:nvPr/>
        </p:nvCxnSpPr>
        <p:spPr>
          <a:xfrm flipH="1">
            <a:off x="4168349" y="2962697"/>
            <a:ext cx="2528400" cy="576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3" name="Google Shape;593;p63"/>
          <p:cNvCxnSpPr/>
          <p:nvPr/>
        </p:nvCxnSpPr>
        <p:spPr>
          <a:xfrm flipH="1">
            <a:off x="3883244" y="1378736"/>
            <a:ext cx="1072500" cy="3906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594" name="Google Shape;594;p63"/>
          <p:cNvCxnSpPr>
            <a:stCxn id="590" idx="0"/>
          </p:cNvCxnSpPr>
          <p:nvPr/>
        </p:nvCxnSpPr>
        <p:spPr>
          <a:xfrm flipH="1" rot="10800000">
            <a:off x="1128622" y="2327587"/>
            <a:ext cx="1792800" cy="1608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Densidade Espectral da Luz do Dia Varia</a:t>
            </a:r>
            <a:endParaRPr/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6373100" y="5427267"/>
            <a:ext cx="2055000" cy="2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000"/>
              <a:t>Fonte: </a:t>
            </a:r>
            <a:r>
              <a:rPr lang="pt-BR" sz="1000"/>
              <a:t>Brian Wandell</a:t>
            </a:r>
            <a:endParaRPr sz="1600"/>
          </a:p>
        </p:txBody>
      </p:sp>
      <p:sp>
        <p:nvSpPr>
          <p:cNvPr id="74" name="Google Shape;74;p1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7image38833200" id="75" name="Google Shape;7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183" y="1011511"/>
            <a:ext cx="4732537" cy="20227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7image45269376" id="76" name="Google Shape;76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627502"/>
            <a:ext cx="45719" cy="564629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7image38835072" id="77" name="Google Shape;77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069847" y="3282641"/>
            <a:ext cx="4732537" cy="2128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0"/>
          <p:cNvCxnSpPr/>
          <p:nvPr/>
        </p:nvCxnSpPr>
        <p:spPr>
          <a:xfrm>
            <a:off x="3366655" y="2327564"/>
            <a:ext cx="0" cy="1191491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  <p:cxnSp>
        <p:nvCxnSpPr>
          <p:cNvPr id="79" name="Google Shape;79;p10"/>
          <p:cNvCxnSpPr/>
          <p:nvPr/>
        </p:nvCxnSpPr>
        <p:spPr>
          <a:xfrm>
            <a:off x="5583382" y="1468583"/>
            <a:ext cx="0" cy="2437513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triangle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Gama de Cores (Gamut)</a:t>
            </a:r>
            <a:endParaRPr/>
          </a:p>
        </p:txBody>
      </p:sp>
      <p:sp>
        <p:nvSpPr>
          <p:cNvPr id="600" name="Google Shape;600;p64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Gama de Cores é o conjunto de cromaticidades geradas por um conjunto de primárias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Como a definição de xy é linear, a interpolação entre as cromaticidades em um gráfico de cromaticidade também é linear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Portanto, a gama é a casca convexa das cromaticidades primárias</a:t>
            </a:r>
            <a:endParaRPr/>
          </a:p>
        </p:txBody>
      </p:sp>
      <p:sp>
        <p:nvSpPr>
          <p:cNvPr id="601" name="Google Shape;601;p6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Gama de Cores</a:t>
            </a:r>
            <a:endParaRPr/>
          </a:p>
        </p:txBody>
      </p:sp>
      <p:sp>
        <p:nvSpPr>
          <p:cNvPr id="607" name="Google Shape;607;p6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olor Gamut Value Of A Display - industry news - News - PANASYS" id="608" name="Google Shape;60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6812" y="780324"/>
            <a:ext cx="4208461" cy="447973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5"/>
          <p:cNvSpPr/>
          <p:nvPr/>
        </p:nvSpPr>
        <p:spPr>
          <a:xfrm>
            <a:off x="3380510" y="5470478"/>
            <a:ext cx="5233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http://www.panadisplay.com/news/color-gamut-value-of-a-display-10668449.html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Branco?</a:t>
            </a:r>
            <a:endParaRPr/>
          </a:p>
        </p:txBody>
      </p:sp>
      <p:sp>
        <p:nvSpPr>
          <p:cNvPr id="615" name="Google Shape;615;p66"/>
          <p:cNvSpPr txBox="1"/>
          <p:nvPr>
            <p:ph idx="1" type="body"/>
          </p:nvPr>
        </p:nvSpPr>
        <p:spPr>
          <a:xfrm>
            <a:off x="390547" y="838985"/>
            <a:ext cx="38439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"ponto branco" de uma tela é o valor do espaço de cores X, Y, Z do ponto máximo (1,1,1) no espaço de cores definido pelas primárias da tela.</a:t>
            </a:r>
            <a:endParaRPr/>
          </a:p>
        </p:txBody>
      </p:sp>
      <p:sp>
        <p:nvSpPr>
          <p:cNvPr id="616" name="Google Shape;616;p6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Chromaticity - Wikipedia" id="617" name="Google Shape;6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53985" y="640541"/>
            <a:ext cx="4419225" cy="497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Cores HSV (Hue-Saturation-Value)</a:t>
            </a:r>
            <a:endParaRPr/>
          </a:p>
        </p:txBody>
      </p:sp>
      <p:sp>
        <p:nvSpPr>
          <p:cNvPr id="623" name="Google Shape;623;p67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Componentes hue(matiz), saturation(saturação) e value(valor)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eixos correspondem às características artísticas da cor</a:t>
            </a:r>
            <a:endParaRPr/>
          </a:p>
        </p:txBody>
      </p:sp>
      <p:sp>
        <p:nvSpPr>
          <p:cNvPr id="624" name="Google Shape;624;p6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8image33565872" id="625" name="Google Shape;625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75268" y="1731596"/>
            <a:ext cx="6258791" cy="3983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Dimensões perceptivas da cor</a:t>
            </a:r>
            <a:endParaRPr/>
          </a:p>
        </p:txBody>
      </p:sp>
      <p:sp>
        <p:nvSpPr>
          <p:cNvPr id="631" name="Google Shape;631;p68"/>
          <p:cNvSpPr txBox="1"/>
          <p:nvPr>
            <p:ph idx="1" type="body"/>
          </p:nvPr>
        </p:nvSpPr>
        <p:spPr>
          <a:xfrm>
            <a:off x="390548" y="838985"/>
            <a:ext cx="8428200" cy="4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lang="pt-BR" sz="1800"/>
              <a:t>Matiz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"tipo" de cor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comprimento de onda dominante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cor de pigmento escolhida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lang="pt-BR" sz="1800"/>
              <a:t>Saturação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“colorido”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pureza colorimétrica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fração de tinta colorida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b="1" lang="pt-BR" sz="1800"/>
              <a:t>Luminosidade (ou valor)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quantidade total de luz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luminância</a:t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os tons são mais claros ou mais escuros</a:t>
            </a:r>
            <a:endParaRPr/>
          </a:p>
        </p:txBody>
      </p:sp>
      <p:sp>
        <p:nvSpPr>
          <p:cNvPr id="632" name="Google Shape;632;p6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28image33565872" id="633" name="Google Shape;63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30060" y="838985"/>
            <a:ext cx="4254509" cy="270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Não Uniformidade Perceptual</a:t>
            </a:r>
            <a:endParaRPr/>
          </a:p>
        </p:txBody>
      </p:sp>
      <p:sp>
        <p:nvSpPr>
          <p:cNvPr id="639" name="Google Shape;639;p69"/>
          <p:cNvSpPr txBox="1"/>
          <p:nvPr>
            <p:ph idx="1" type="body"/>
          </p:nvPr>
        </p:nvSpPr>
        <p:spPr>
          <a:xfrm>
            <a:off x="4605774" y="838985"/>
            <a:ext cx="42129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 diagrama de cromaticidade xy à esquerda, as elipses de MacAdam mostram regiões de cor perceptualmente equivalente (elipses ampliadas em 10x)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deve distorcer não linearmente o diagrama para atingir distâncias perceptivas uniformes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640" name="Google Shape;640;p6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0image34544128" id="641" name="Google Shape;64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06" y="658620"/>
            <a:ext cx="4300721" cy="475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Diagramas de Cores</a:t>
            </a:r>
            <a:endParaRPr/>
          </a:p>
        </p:txBody>
      </p:sp>
      <p:sp>
        <p:nvSpPr>
          <p:cNvPr id="648" name="Google Shape;648;p70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cores complementares são cores que podem ser misturadas para formar um branco.</a:t>
            </a:r>
            <a:endParaRPr/>
          </a:p>
        </p:txBody>
      </p:sp>
      <p:sp>
        <p:nvSpPr>
          <p:cNvPr id="649" name="Google Shape;649;p7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97image33704176" id="650" name="Google Shape;65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18385" y="1767378"/>
            <a:ext cx="3572558" cy="3795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70"/>
          <p:cNvCxnSpPr/>
          <p:nvPr/>
        </p:nvCxnSpPr>
        <p:spPr>
          <a:xfrm>
            <a:off x="3537284" y="3585411"/>
            <a:ext cx="1756500" cy="6858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cxnSp>
        <p:nvCxnSpPr>
          <p:cNvPr id="652" name="Google Shape;652;p70"/>
          <p:cNvCxnSpPr/>
          <p:nvPr/>
        </p:nvCxnSpPr>
        <p:spPr>
          <a:xfrm flipH="1">
            <a:off x="3850232" y="3272589"/>
            <a:ext cx="962400" cy="1603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oval"/>
            <a:tailEnd len="med" w="med" type="oval"/>
          </a:ln>
          <a:effectLst>
            <a:outerShdw blurRad="50800" rotWithShape="0" algn="t" dir="5400000" dist="38100">
              <a:srgbClr val="000000">
                <a:alpha val="40000"/>
              </a:srgbClr>
            </a:outerShdw>
          </a:effectLst>
        </p:spPr>
      </p:cxnSp>
      <p:sp>
        <p:nvSpPr>
          <p:cNvPr id="653" name="Google Shape;653;p70"/>
          <p:cNvSpPr/>
          <p:nvPr/>
        </p:nvSpPr>
        <p:spPr>
          <a:xfrm>
            <a:off x="4355431" y="3868153"/>
            <a:ext cx="120300" cy="120300"/>
          </a:xfrm>
          <a:prstGeom prst="ellipse">
            <a:avLst/>
          </a:prstGeom>
          <a:solidFill>
            <a:schemeClr val="lt1"/>
          </a:solidFill>
          <a:ln cap="flat" cmpd="sng" w="254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0"/>
          <p:cNvSpPr/>
          <p:nvPr/>
        </p:nvSpPr>
        <p:spPr>
          <a:xfrm>
            <a:off x="5305797" y="3988469"/>
            <a:ext cx="41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+a</a:t>
            </a:r>
            <a:endParaRPr/>
          </a:p>
        </p:txBody>
      </p:sp>
      <p:sp>
        <p:nvSpPr>
          <p:cNvPr id="655" name="Google Shape;655;p70"/>
          <p:cNvSpPr/>
          <p:nvPr/>
        </p:nvSpPr>
        <p:spPr>
          <a:xfrm>
            <a:off x="3320037" y="3216079"/>
            <a:ext cx="36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-a</a:t>
            </a:r>
            <a:endParaRPr/>
          </a:p>
        </p:txBody>
      </p:sp>
      <p:sp>
        <p:nvSpPr>
          <p:cNvPr id="656" name="Google Shape;656;p70"/>
          <p:cNvSpPr/>
          <p:nvPr/>
        </p:nvSpPr>
        <p:spPr>
          <a:xfrm>
            <a:off x="4720769" y="3260207"/>
            <a:ext cx="423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+b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0"/>
          <p:cNvSpPr/>
          <p:nvPr/>
        </p:nvSpPr>
        <p:spPr>
          <a:xfrm>
            <a:off x="3850105" y="4736247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-b</a:t>
            </a:r>
            <a:endParaRPr b="1"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0"/>
          <p:cNvSpPr/>
          <p:nvPr/>
        </p:nvSpPr>
        <p:spPr>
          <a:xfrm>
            <a:off x="3724950" y="3857877"/>
            <a:ext cx="6246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branco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Spaço CIELAB (L*a*b*)</a:t>
            </a:r>
            <a:endParaRPr/>
          </a:p>
        </p:txBody>
      </p:sp>
      <p:sp>
        <p:nvSpPr>
          <p:cNvPr id="665" name="Google Shape;665;p71"/>
          <p:cNvSpPr txBox="1"/>
          <p:nvPr>
            <p:ph idx="1" type="body"/>
          </p:nvPr>
        </p:nvSpPr>
        <p:spPr>
          <a:xfrm>
            <a:off x="304800" y="838985"/>
            <a:ext cx="4932300" cy="45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Verdana"/>
              <a:buNone/>
            </a:pPr>
            <a:r>
              <a:rPr lang="pt-BR" sz="2150"/>
              <a:t>Um espaço de cores comumente usado que busca uniformidade perceptual</a:t>
            </a:r>
            <a:endParaRPr/>
          </a:p>
          <a:p>
            <a:pPr indent="0" lvl="0" marL="0" rtl="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Verdana"/>
              <a:buNone/>
            </a:pPr>
            <a:r>
              <a:t/>
            </a:r>
            <a:endParaRPr sz="2150"/>
          </a:p>
          <a:p>
            <a:pPr indent="-285750" lvl="0" marL="285750" rtl="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•"/>
            </a:pPr>
            <a:r>
              <a:rPr lang="pt-BR" sz="2150"/>
              <a:t>L* é luminosidade</a:t>
            </a:r>
            <a:endParaRPr/>
          </a:p>
          <a:p>
            <a:pPr indent="-285750" lvl="0" marL="285750" rtl="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•"/>
            </a:pPr>
            <a:r>
              <a:rPr lang="pt-BR" sz="2150"/>
              <a:t>a* e b* possuem cores opostas</a:t>
            </a:r>
            <a:endParaRPr/>
          </a:p>
          <a:p>
            <a:pPr indent="-285750" lvl="0" marL="285750" rtl="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•"/>
            </a:pPr>
            <a:r>
              <a:rPr lang="pt-BR" sz="2150"/>
              <a:t>a* é vermelho-verde</a:t>
            </a:r>
            <a:endParaRPr/>
          </a:p>
          <a:p>
            <a:pPr indent="-285750" lvl="0" marL="285750" rtl="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•"/>
            </a:pPr>
            <a:r>
              <a:rPr lang="pt-BR" sz="2150"/>
              <a:t>b * é azul-amarelo</a:t>
            </a:r>
            <a:endParaRPr/>
          </a:p>
          <a:p>
            <a:pPr indent="0" lvl="0" marL="0" rtl="0" algn="l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Verdana"/>
              <a:buNone/>
            </a:pPr>
            <a:r>
              <a:t/>
            </a:r>
            <a:endParaRPr sz="2150"/>
          </a:p>
        </p:txBody>
      </p:sp>
      <p:sp>
        <p:nvSpPr>
          <p:cNvPr id="666" name="Google Shape;666;p7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1image34539968" id="667" name="Google Shape;667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6290" y="282872"/>
            <a:ext cx="2827422" cy="249058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IE 1976 L*a*b* color model - EN" id="668" name="Google Shape;668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52934" y="2984320"/>
            <a:ext cx="2734632" cy="23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Teoria da cor do oponente</a:t>
            </a:r>
            <a:endParaRPr/>
          </a:p>
        </p:txBody>
      </p:sp>
      <p:sp>
        <p:nvSpPr>
          <p:cNvPr id="674" name="Google Shape;674;p72"/>
          <p:cNvSpPr txBox="1"/>
          <p:nvPr>
            <p:ph idx="1" type="body"/>
          </p:nvPr>
        </p:nvSpPr>
        <p:spPr>
          <a:xfrm>
            <a:off x="390547" y="838985"/>
            <a:ext cx="8587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Há uma boa base neurológica para as dimensões do espaço de cores no CIE LAB. O cérebro parece codificar cores desde o início, usando três eixos: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[ branco - preto, vermelho - verde, amarelo - azul ]</a:t>
            </a:r>
            <a:endParaRPr/>
          </a:p>
          <a:p>
            <a:pPr indent="0" lvl="0" marL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r>
              <a:t/>
            </a:r>
            <a:endParaRPr sz="8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eixo branco - preto é a iluminação; os outros vão determinar a matiz e a saturação</a:t>
            </a:r>
            <a:endParaRPr/>
          </a:p>
          <a:p>
            <a:pPr indent="0" lvl="0" marL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/>
              <a:t>uma evidência</a:t>
            </a:r>
            <a:r>
              <a:rPr lang="pt-BR"/>
              <a:t>: você pode ter um verde claro, um verde escuro, um verde-amarelado ou um verde-azulado, mas você não pode ter um verde avermelhado (simplesmente não faz sentido)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assim, o vermelho é o oponente do verde</a:t>
            </a:r>
            <a:endParaRPr/>
          </a:p>
          <a:p>
            <a:pPr indent="0" lvl="0" marL="0" rtl="0" algn="l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r>
              <a:t/>
            </a:r>
            <a:endParaRPr sz="8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outra evidência: pós-imagens (slides seguintes)</a:t>
            </a:r>
            <a:endParaRPr/>
          </a:p>
        </p:txBody>
      </p:sp>
      <p:sp>
        <p:nvSpPr>
          <p:cNvPr id="675" name="Google Shape;675;p7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76" name="Google Shape;676;p72"/>
          <p:cNvSpPr/>
          <p:nvPr/>
        </p:nvSpPr>
        <p:spPr>
          <a:xfrm>
            <a:off x="6109494" y="5378198"/>
            <a:ext cx="2297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Steve Marschner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682" name="Google Shape;682;p7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683" name="Google Shape;683;p7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84" name="Google Shape;684;p73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33image50398864" id="685" name="Google Shape;68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664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Densidade Espectral das Fontes de Luz</a:t>
            </a:r>
            <a:endParaRPr/>
          </a:p>
        </p:txBody>
      </p:sp>
      <p:sp>
        <p:nvSpPr>
          <p:cNvPr id="86" name="Google Shape;86;p11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Descreve a distribuição de energia por comprimento de onda</a:t>
            </a:r>
            <a:endParaRPr/>
          </a:p>
        </p:txBody>
      </p:sp>
      <p:sp>
        <p:nvSpPr>
          <p:cNvPr id="87" name="Google Shape;87;p1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8image38830704" id="88" name="Google Shape;8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150" y="1297450"/>
            <a:ext cx="7412650" cy="4037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8image38830496" id="89" name="Google Shape;89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018914" y="5399087"/>
            <a:ext cx="1329600" cy="2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>
            <a:off x="6586289" y="5385086"/>
            <a:ext cx="998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fonte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691" name="Google Shape;691;p74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692" name="Google Shape;692;p7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93" name="Google Shape;693;p74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34image51113904" id="694" name="Google Shape;69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4664" y="0"/>
            <a:ext cx="7619998" cy="571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0" name="Google Shape;700;p75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35image51300992" id="701" name="Google Shape;70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07" name="Google Shape;707;p76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713" name="Google Shape;713;p77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lang="pt-BR">
                <a:solidFill>
                  <a:schemeClr val="lt1"/>
                </a:solidFill>
              </a:rPr>
              <a:t>             Imagem Vista                       Negativo Visualizado</a:t>
            </a:r>
            <a:endParaRPr/>
          </a:p>
        </p:txBody>
      </p:sp>
      <p:sp>
        <p:nvSpPr>
          <p:cNvPr id="714" name="Google Shape;714;p7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7image34517184" id="715" name="Google Shape;715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9362" y="1312485"/>
            <a:ext cx="4282108" cy="32176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37image34505536" id="716" name="Google Shape;716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37306" y="1312486"/>
            <a:ext cx="4282108" cy="321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Ilusao De Otica Cores Invertidas" id="723" name="Google Shape;723;p78"/>
          <p:cNvPicPr preferRelativeResize="0"/>
          <p:nvPr/>
        </p:nvPicPr>
        <p:blipFill rotWithShape="1">
          <a:blip r:embed="rId3">
            <a:alphaModFix/>
          </a:blip>
          <a:srcRect b="4971" l="0" r="0" t="4962"/>
          <a:stretch/>
        </p:blipFill>
        <p:spPr>
          <a:xfrm>
            <a:off x="0" y="1"/>
            <a:ext cx="9154704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29" name="Google Shape;729;p79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Tudo é relativo</a:t>
            </a:r>
            <a:endParaRPr/>
          </a:p>
        </p:txBody>
      </p:sp>
      <p:pic>
        <p:nvPicPr>
          <p:cNvPr descr="page41image50648768" id="735" name="Google Shape;73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36" name="Google Shape;736;p8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Tudo é relativo</a:t>
            </a:r>
            <a:endParaRPr/>
          </a:p>
        </p:txBody>
      </p:sp>
      <p:pic>
        <p:nvPicPr>
          <p:cNvPr descr="page42image50698704" id="742" name="Google Shape;74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43" name="Google Shape;743;p8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44" name="Google Shape;744;p81"/>
          <p:cNvSpPr/>
          <p:nvPr/>
        </p:nvSpPr>
        <p:spPr>
          <a:xfrm>
            <a:off x="2100649" y="1285103"/>
            <a:ext cx="2347800" cy="389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81"/>
          <p:cNvSpPr/>
          <p:nvPr/>
        </p:nvSpPr>
        <p:spPr>
          <a:xfrm>
            <a:off x="4757351" y="1285103"/>
            <a:ext cx="2397300" cy="389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81"/>
          <p:cNvSpPr/>
          <p:nvPr/>
        </p:nvSpPr>
        <p:spPr>
          <a:xfrm>
            <a:off x="3498309" y="1285102"/>
            <a:ext cx="2347800" cy="1161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81"/>
          <p:cNvSpPr/>
          <p:nvPr/>
        </p:nvSpPr>
        <p:spPr>
          <a:xfrm>
            <a:off x="3398108" y="3422822"/>
            <a:ext cx="2347800" cy="1754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1"/>
          <p:cNvSpPr/>
          <p:nvPr/>
        </p:nvSpPr>
        <p:spPr>
          <a:xfrm>
            <a:off x="3521678" y="2693038"/>
            <a:ext cx="2347800" cy="48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Tudo é relativo</a:t>
            </a:r>
            <a:endParaRPr/>
          </a:p>
        </p:txBody>
      </p:sp>
      <p:sp>
        <p:nvSpPr>
          <p:cNvPr id="754" name="Google Shape;754;p8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755" name="Google Shape;755;p82"/>
          <p:cNvGrpSpPr/>
          <p:nvPr/>
        </p:nvGrpSpPr>
        <p:grpSpPr>
          <a:xfrm>
            <a:off x="1917459" y="930143"/>
            <a:ext cx="5309151" cy="4180129"/>
            <a:chOff x="2086736" y="1509156"/>
            <a:chExt cx="3949086" cy="3022071"/>
          </a:xfrm>
        </p:grpSpPr>
        <p:pic>
          <p:nvPicPr>
            <p:cNvPr descr="page47image51291776" id="756" name="Google Shape;756;p8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86736" y="1509156"/>
              <a:ext cx="1974543" cy="3022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page47image51150256" id="757" name="Google Shape;757;p8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4061279" y="1509156"/>
              <a:ext cx="1974543" cy="3022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8" name="Google Shape;758;p82"/>
          <p:cNvSpPr/>
          <p:nvPr/>
        </p:nvSpPr>
        <p:spPr>
          <a:xfrm>
            <a:off x="2295331" y="2917554"/>
            <a:ext cx="4506600" cy="180300"/>
          </a:xfrm>
          <a:prstGeom prst="rect">
            <a:avLst/>
          </a:prstGeom>
          <a:solidFill>
            <a:srgbClr val="D3D00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é relativo</a:t>
            </a:r>
            <a:endParaRPr/>
          </a:p>
        </p:txBody>
      </p:sp>
      <p:sp>
        <p:nvSpPr>
          <p:cNvPr id="765" name="Google Shape;765;p8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838" y="2226788"/>
            <a:ext cx="1666875" cy="126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05" y="629729"/>
            <a:ext cx="6317871" cy="47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cor?</a:t>
            </a:r>
            <a:endParaRPr/>
          </a:p>
        </p:txBody>
      </p:sp>
      <p:sp>
        <p:nvSpPr>
          <p:cNvPr id="96" name="Google Shape;96;p1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5300" lvl="0" marL="16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 cor é um fenômeno da percepção humana; não é uma propriedade universal da luz</a:t>
            </a:r>
            <a:endParaRPr/>
          </a:p>
          <a:p>
            <a:pPr indent="-225300" lvl="0" marL="16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As cores são as sensações perceptivas que surgem ao ver a luz de diferentes distribuições de potência espectral</a:t>
            </a:r>
            <a:endParaRPr/>
          </a:p>
          <a:p>
            <a:pPr indent="-225300" lvl="0" marL="1629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Tecnicamente falando, diferentes comprimentos de onda de luz não são "cores"</a:t>
            </a:r>
            <a:endParaRPr/>
          </a:p>
        </p:txBody>
      </p:sp>
      <p:sp>
        <p:nvSpPr>
          <p:cNvPr id="97" name="Google Shape;97;p1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Extras</a:t>
            </a:r>
            <a:endParaRPr/>
          </a:p>
        </p:txBody>
      </p:sp>
      <p:sp>
        <p:nvSpPr>
          <p:cNvPr id="773" name="Google Shape;773;p84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774" name="Google Shape;774;p8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Resposta dos cones S, M, L à luz monocromática</a:t>
            </a:r>
            <a:endParaRPr/>
          </a:p>
        </p:txBody>
      </p:sp>
      <p:sp>
        <p:nvSpPr>
          <p:cNvPr id="781" name="Google Shape;781;p85"/>
          <p:cNvSpPr txBox="1"/>
          <p:nvPr>
            <p:ph idx="1" type="body"/>
          </p:nvPr>
        </p:nvSpPr>
        <p:spPr>
          <a:xfrm>
            <a:off x="390548" y="838985"/>
            <a:ext cx="42654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Visualização da resposta das células cônicas dos olhos humanos à luz monocromática (luz com energia em um único comprimento de onda) como pontos no espaço 3D.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Este é um gráfico das funções de resposta S, M, L como um ponto no espaço 3D.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espaço de todas as respostas possíveis são combinações lineares de pontos nesta curva.</a:t>
            </a:r>
            <a:endParaRPr/>
          </a:p>
        </p:txBody>
      </p:sp>
      <p:sp>
        <p:nvSpPr>
          <p:cNvPr id="782" name="Google Shape;782;p8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53image34189504" id="783" name="Google Shape;78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40211" y="1058450"/>
            <a:ext cx="3735422" cy="37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5"/>
          <p:cNvSpPr/>
          <p:nvPr/>
        </p:nvSpPr>
        <p:spPr>
          <a:xfrm>
            <a:off x="6216657" y="649110"/>
            <a:ext cx="378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b="1"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5"/>
          <p:cNvSpPr/>
          <p:nvPr/>
        </p:nvSpPr>
        <p:spPr>
          <a:xfrm>
            <a:off x="4829461" y="4032861"/>
            <a:ext cx="3579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</p:txBody>
      </p:sp>
      <p:sp>
        <p:nvSpPr>
          <p:cNvPr id="786" name="Google Shape;786;p85"/>
          <p:cNvSpPr/>
          <p:nvPr/>
        </p:nvSpPr>
        <p:spPr>
          <a:xfrm>
            <a:off x="8616522" y="3625591"/>
            <a:ext cx="5436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787" name="Google Shape;787;p85"/>
          <p:cNvSpPr/>
          <p:nvPr/>
        </p:nvSpPr>
        <p:spPr>
          <a:xfrm>
            <a:off x="7372124" y="5412964"/>
            <a:ext cx="1010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Marc Levoy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Cores Subtrativas</a:t>
            </a:r>
            <a:endParaRPr/>
          </a:p>
        </p:txBody>
      </p:sp>
      <p:sp>
        <p:nvSpPr>
          <p:cNvPr id="793" name="Google Shape;793;p86"/>
          <p:cNvSpPr txBox="1"/>
          <p:nvPr>
            <p:ph idx="1" type="body"/>
          </p:nvPr>
        </p:nvSpPr>
        <p:spPr>
          <a:xfrm>
            <a:off x="3988340" y="838985"/>
            <a:ext cx="49611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Produz o espectro desejado subtraindo da luz branca (geralmente via absorção por pigmentos)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 mídia fotográfica (slides, impressões) funciona dessa maneira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Leva a C, M, Y (ciano, magenta, amarelo) como primários</a:t>
            </a:r>
            <a:endParaRPr/>
          </a:p>
          <a:p>
            <a:pPr indent="0" lvl="0" marL="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Aproximadamente: 1-R, 1-G, 1-B</a:t>
            </a:r>
            <a:endParaRPr/>
          </a:p>
        </p:txBody>
      </p:sp>
      <p:sp>
        <p:nvSpPr>
          <p:cNvPr id="794" name="Google Shape;794;p8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54image34552240" id="795" name="Google Shape;795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6843" y="757866"/>
            <a:ext cx="2890757" cy="465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branca em diversos materiais</a:t>
            </a:r>
            <a:endParaRPr/>
          </a:p>
        </p:txBody>
      </p:sp>
      <p:sp>
        <p:nvSpPr>
          <p:cNvPr id="801" name="Google Shape;801;p8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29image51089344" id="802" name="Google Shape;802;p87"/>
          <p:cNvPicPr preferRelativeResize="0"/>
          <p:nvPr/>
        </p:nvPicPr>
        <p:blipFill rotWithShape="1">
          <a:blip r:embed="rId3">
            <a:alphaModFix/>
          </a:blip>
          <a:srcRect b="11406" l="0" r="0" t="11575"/>
          <a:stretch/>
        </p:blipFill>
        <p:spPr>
          <a:xfrm>
            <a:off x="677314" y="796650"/>
            <a:ext cx="7789370" cy="449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cor subtrativa descreve o espectro refletido</a:t>
            </a:r>
            <a:endParaRPr/>
          </a:p>
        </p:txBody>
      </p:sp>
      <p:sp>
        <p:nvSpPr>
          <p:cNvPr id="808" name="Google Shape;808;p8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55image50400880" id="809" name="Google Shape;809;p88"/>
          <p:cNvPicPr preferRelativeResize="0"/>
          <p:nvPr/>
        </p:nvPicPr>
        <p:blipFill rotWithShape="1">
          <a:blip r:embed="rId3">
            <a:alphaModFix/>
          </a:blip>
          <a:srcRect b="11719" l="5146" r="6279" t="23138"/>
          <a:stretch/>
        </p:blipFill>
        <p:spPr>
          <a:xfrm>
            <a:off x="237506" y="695631"/>
            <a:ext cx="8428234" cy="4649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13024" y="1201280"/>
            <a:ext cx="3176546" cy="174092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Interação de emissão e reflexão</a:t>
            </a:r>
            <a:endParaRPr/>
          </a:p>
        </p:txBody>
      </p:sp>
      <p:sp>
        <p:nvSpPr>
          <p:cNvPr id="816" name="Google Shape;816;p89"/>
          <p:cNvSpPr txBox="1"/>
          <p:nvPr>
            <p:ph idx="1" type="body"/>
          </p:nvPr>
        </p:nvSpPr>
        <p:spPr>
          <a:xfrm>
            <a:off x="304800" y="838985"/>
            <a:ext cx="8514000" cy="45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Considere o que acontece quando a luz é refletida de uma superfície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- ν : frequência da luz (define a cor)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- A fonte de luz tem espectro de emissão f(ν)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- A superfície tem espectro de reflexão g(ν)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       - A intensidade resultante é o produto f(ν)g(ν)</a:t>
            </a:r>
            <a:endParaRPr sz="1900"/>
          </a:p>
        </p:txBody>
      </p:sp>
      <p:sp>
        <p:nvSpPr>
          <p:cNvPr id="817" name="Google Shape;817;p8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18" name="Google Shape;818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02686" y="2954074"/>
            <a:ext cx="5760113" cy="26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Impressão</a:t>
            </a:r>
            <a:endParaRPr/>
          </a:p>
        </p:txBody>
      </p:sp>
      <p:sp>
        <p:nvSpPr>
          <p:cNvPr id="825" name="Google Shape;825;p90"/>
          <p:cNvSpPr txBox="1"/>
          <p:nvPr>
            <p:ph idx="1" type="body"/>
          </p:nvPr>
        </p:nvSpPr>
        <p:spPr>
          <a:xfrm>
            <a:off x="390548" y="838985"/>
            <a:ext cx="47694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Ao descrever a cor da luz refletida, cada primário misto contribui para a absorção da luz (requer um espaço de cor subtrativo)</a:t>
            </a:r>
            <a:endParaRPr/>
          </a:p>
        </p:txBody>
      </p:sp>
      <p:sp>
        <p:nvSpPr>
          <p:cNvPr id="826" name="Google Shape;826;p9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131image33680768" id="827" name="Google Shape;827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6701" y="2371554"/>
            <a:ext cx="2256973" cy="22569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31image51104384" id="828" name="Google Shape;828;p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12416" y="217981"/>
            <a:ext cx="1990634" cy="15038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31image51127376" id="829" name="Google Shape;829;p9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7557" y="2054235"/>
            <a:ext cx="1116983" cy="24461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31image51229264" id="830" name="Google Shape;830;p9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098066" y="2054235"/>
            <a:ext cx="1112716" cy="323699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0"/>
          <p:cNvSpPr/>
          <p:nvPr/>
        </p:nvSpPr>
        <p:spPr>
          <a:xfrm>
            <a:off x="5657551" y="1760800"/>
            <a:ext cx="10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CMY</a:t>
            </a:r>
            <a:endParaRPr/>
          </a:p>
        </p:txBody>
      </p:sp>
      <p:sp>
        <p:nvSpPr>
          <p:cNvPr id="832" name="Google Shape;832;p90"/>
          <p:cNvSpPr/>
          <p:nvPr/>
        </p:nvSpPr>
        <p:spPr>
          <a:xfrm>
            <a:off x="7098075" y="1760800"/>
            <a:ext cx="1074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/>
          </a:p>
        </p:txBody>
      </p:sp>
      <p:sp>
        <p:nvSpPr>
          <p:cNvPr id="833" name="Google Shape;833;p90"/>
          <p:cNvSpPr/>
          <p:nvPr/>
        </p:nvSpPr>
        <p:spPr>
          <a:xfrm>
            <a:off x="84175" y="4757400"/>
            <a:ext cx="6824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CMYK adiciona o 4º componente (K = preto), já que usar uma única tinta preta dá melhor preto (e é mais eficiente em tinta) do que misturar primários CMY</a:t>
            </a:r>
            <a:endParaRPr sz="13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Experiência de combinação de cores de Maxwell</a:t>
            </a:r>
            <a:endParaRPr/>
          </a:p>
        </p:txBody>
      </p:sp>
      <p:sp>
        <p:nvSpPr>
          <p:cNvPr id="839" name="Google Shape;839;p91"/>
          <p:cNvSpPr txBox="1"/>
          <p:nvPr>
            <p:ph idx="1" type="body"/>
          </p:nvPr>
        </p:nvSpPr>
        <p:spPr>
          <a:xfrm>
            <a:off x="3614056" y="4191000"/>
            <a:ext cx="5204700" cy="131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http://designblog.rietveldacademie.nl/?p=68422 </a:t>
            </a:r>
            <a:endParaRPr/>
          </a:p>
          <a:p>
            <a:pPr indent="0" lvl="0" marL="0" rtl="0" algn="l">
              <a:spcBef>
                <a:spcPts val="148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http://rsta.royalsocietypublishing.org/content/366/1871/1685 </a:t>
            </a:r>
            <a:endParaRPr/>
          </a:p>
          <a:p>
            <a:pPr indent="0" lvl="0" marL="0" rtl="0" algn="l">
              <a:spcBef>
                <a:spcPts val="148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https://www.animations.physics.unsw.edu.au/labs/colour-mixing/colour-mixing.htm</a:t>
            </a:r>
            <a:endParaRPr/>
          </a:p>
        </p:txBody>
      </p:sp>
      <p:sp>
        <p:nvSpPr>
          <p:cNvPr id="840" name="Google Shape;840;p9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51image34117728" id="841" name="Google Shape;841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8" y="838985"/>
            <a:ext cx="3105186" cy="40857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51image34116064" id="842" name="Google Shape;842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45021" y="1127817"/>
            <a:ext cx="4467383" cy="286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2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48" name="Google Shape;848;p92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849" name="Google Shape;849;p92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Anatomia do Olho Humano</a:t>
            </a:r>
            <a:endParaRPr/>
          </a:p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Olho e visão" id="104" name="Google Shape;10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672" y="583638"/>
            <a:ext cx="8049491" cy="49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